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9" r:id="rId7"/>
    <p:sldId id="260" r:id="rId8"/>
    <p:sldId id="271" r:id="rId9"/>
    <p:sldId id="261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415" autoAdjust="0"/>
  </p:normalViewPr>
  <p:slideViewPr>
    <p:cSldViewPr snapToGrid="0" snapToObjects="1">
      <p:cViewPr varScale="1">
        <p:scale>
          <a:sx n="55" d="100"/>
          <a:sy n="55" d="100"/>
        </p:scale>
        <p:origin x="16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75086A-A77F-402E-921C-ABDA476E0DE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A0CD317-D384-41EE-B72C-9D511289649E}">
      <dgm:prSet custT="1"/>
      <dgm:spPr/>
      <dgm:t>
        <a:bodyPr/>
        <a:lstStyle/>
        <a:p>
          <a:r>
            <a:rPr lang="en-US" sz="2000" b="1" dirty="0"/>
            <a:t>Botnets</a:t>
          </a:r>
          <a:r>
            <a:rPr lang="en-US" sz="2000" dirty="0"/>
            <a:t>: Malware enables attackers to access IoT devices and infiltrate networks.</a:t>
          </a:r>
        </a:p>
      </dgm:t>
    </dgm:pt>
    <dgm:pt modelId="{F0B4CC48-08B5-406A-950B-7ED76315E4B9}" type="parTrans" cxnId="{C76DF057-6B54-4EA9-8686-D0F028D0B3B8}">
      <dgm:prSet/>
      <dgm:spPr/>
      <dgm:t>
        <a:bodyPr/>
        <a:lstStyle/>
        <a:p>
          <a:endParaRPr lang="en-US"/>
        </a:p>
      </dgm:t>
    </dgm:pt>
    <dgm:pt modelId="{66AE631B-BC08-4599-9CE2-F1C32A466BF4}" type="sibTrans" cxnId="{C76DF057-6B54-4EA9-8686-D0F028D0B3B8}">
      <dgm:prSet/>
      <dgm:spPr/>
      <dgm:t>
        <a:bodyPr/>
        <a:lstStyle/>
        <a:p>
          <a:endParaRPr lang="en-US"/>
        </a:p>
      </dgm:t>
    </dgm:pt>
    <dgm:pt modelId="{8B69BCC4-24CC-44AF-9079-BF6F3337BC47}">
      <dgm:prSet custT="1"/>
      <dgm:spPr/>
      <dgm:t>
        <a:bodyPr/>
        <a:lstStyle/>
        <a:p>
          <a:r>
            <a:rPr lang="en-US" sz="2000" b="1" dirty="0"/>
            <a:t>Weak</a:t>
          </a:r>
          <a:r>
            <a:rPr lang="en-US" sz="2000" dirty="0"/>
            <a:t> </a:t>
          </a:r>
          <a:r>
            <a:rPr lang="en-US" sz="2000" b="1" dirty="0"/>
            <a:t>Passwords</a:t>
          </a:r>
          <a:r>
            <a:rPr lang="en-US" sz="2000" dirty="0"/>
            <a:t>: Default or simple passwords make devices easy targets.</a:t>
          </a:r>
        </a:p>
      </dgm:t>
    </dgm:pt>
    <dgm:pt modelId="{A2C39F28-7B25-4A61-8FA2-97D5B17DF380}" type="parTrans" cxnId="{3EEB7253-178D-48EC-A914-55715EE66279}">
      <dgm:prSet/>
      <dgm:spPr/>
      <dgm:t>
        <a:bodyPr/>
        <a:lstStyle/>
        <a:p>
          <a:endParaRPr lang="en-US"/>
        </a:p>
      </dgm:t>
    </dgm:pt>
    <dgm:pt modelId="{5BAF2BB6-203D-414D-87B0-7281DFE62DFC}" type="sibTrans" cxnId="{3EEB7253-178D-48EC-A914-55715EE66279}">
      <dgm:prSet/>
      <dgm:spPr/>
      <dgm:t>
        <a:bodyPr/>
        <a:lstStyle/>
        <a:p>
          <a:endParaRPr lang="en-US"/>
        </a:p>
      </dgm:t>
    </dgm:pt>
    <dgm:pt modelId="{46DFA2FB-CD1D-405B-9BC8-64877E9CCBE4}">
      <dgm:prSet custT="1"/>
      <dgm:spPr/>
      <dgm:t>
        <a:bodyPr/>
        <a:lstStyle/>
        <a:p>
          <a:r>
            <a:rPr lang="en-US" sz="2000" b="1" dirty="0"/>
            <a:t>Data Theft</a:t>
          </a:r>
          <a:r>
            <a:rPr lang="en-US" sz="2000" dirty="0"/>
            <a:t>: Attackers steal sensitive financial or personal information.</a:t>
          </a:r>
        </a:p>
      </dgm:t>
    </dgm:pt>
    <dgm:pt modelId="{4FB34ADD-98CC-451A-B894-4F78ED063E2A}" type="parTrans" cxnId="{A796570E-3BF4-4673-AC5C-C0DC3B214DA5}">
      <dgm:prSet/>
      <dgm:spPr/>
      <dgm:t>
        <a:bodyPr/>
        <a:lstStyle/>
        <a:p>
          <a:endParaRPr lang="en-US"/>
        </a:p>
      </dgm:t>
    </dgm:pt>
    <dgm:pt modelId="{C8D54EF8-6C65-4178-87E3-DCBEF18CF1C8}" type="sibTrans" cxnId="{A796570E-3BF4-4673-AC5C-C0DC3B214DA5}">
      <dgm:prSet/>
      <dgm:spPr/>
      <dgm:t>
        <a:bodyPr/>
        <a:lstStyle/>
        <a:p>
          <a:endParaRPr lang="en-US"/>
        </a:p>
      </dgm:t>
    </dgm:pt>
    <dgm:pt modelId="{C13D324F-7759-495C-9C21-99A93DEBB9CB}">
      <dgm:prSet custT="1"/>
      <dgm:spPr/>
      <dgm:t>
        <a:bodyPr/>
        <a:lstStyle/>
        <a:p>
          <a:r>
            <a:rPr lang="en-US" sz="2000" b="1" dirty="0"/>
            <a:t>DoS/DDoS Attacks</a:t>
          </a:r>
          <a:r>
            <a:rPr lang="en-US" sz="2000" dirty="0"/>
            <a:t>: Overloading devices or networks with traffic disrupts services.</a:t>
          </a:r>
        </a:p>
      </dgm:t>
    </dgm:pt>
    <dgm:pt modelId="{E393C5F3-47B3-44E4-A446-E95391F74579}" type="parTrans" cxnId="{F8DC031D-69CA-4844-8127-7DC9472401B9}">
      <dgm:prSet/>
      <dgm:spPr/>
      <dgm:t>
        <a:bodyPr/>
        <a:lstStyle/>
        <a:p>
          <a:endParaRPr lang="en-US"/>
        </a:p>
      </dgm:t>
    </dgm:pt>
    <dgm:pt modelId="{57A43F9A-A56A-4F06-B1D1-629A729B2135}" type="sibTrans" cxnId="{F8DC031D-69CA-4844-8127-7DC9472401B9}">
      <dgm:prSet/>
      <dgm:spPr/>
      <dgm:t>
        <a:bodyPr/>
        <a:lstStyle/>
        <a:p>
          <a:endParaRPr lang="en-US"/>
        </a:p>
      </dgm:t>
    </dgm:pt>
    <dgm:pt modelId="{87238DCE-F415-481E-A5B0-E7E81B835428}" type="pres">
      <dgm:prSet presAssocID="{3975086A-A77F-402E-921C-ABDA476E0DE8}" presName="linearFlow" presStyleCnt="0">
        <dgm:presLayoutVars>
          <dgm:resizeHandles val="exact"/>
        </dgm:presLayoutVars>
      </dgm:prSet>
      <dgm:spPr/>
    </dgm:pt>
    <dgm:pt modelId="{EAD754F2-A993-49ED-8D1B-F994D44BC79C}" type="pres">
      <dgm:prSet presAssocID="{9A0CD317-D384-41EE-B72C-9D511289649E}" presName="node" presStyleLbl="node1" presStyleIdx="0" presStyleCnt="4">
        <dgm:presLayoutVars>
          <dgm:bulletEnabled val="1"/>
        </dgm:presLayoutVars>
      </dgm:prSet>
      <dgm:spPr/>
    </dgm:pt>
    <dgm:pt modelId="{BEAFA441-C695-4A5D-A597-8008C102A2E4}" type="pres">
      <dgm:prSet presAssocID="{66AE631B-BC08-4599-9CE2-F1C32A466BF4}" presName="sibTrans" presStyleLbl="sibTrans2D1" presStyleIdx="0" presStyleCnt="3" custLinFactNeighborX="-3145" custLinFactNeighborY="-3865"/>
      <dgm:spPr/>
    </dgm:pt>
    <dgm:pt modelId="{967E5451-BE87-4120-939E-74A7EA7FA05B}" type="pres">
      <dgm:prSet presAssocID="{66AE631B-BC08-4599-9CE2-F1C32A466BF4}" presName="connectorText" presStyleLbl="sibTrans2D1" presStyleIdx="0" presStyleCnt="3"/>
      <dgm:spPr/>
    </dgm:pt>
    <dgm:pt modelId="{45F71730-FD5E-4187-A1AF-E07A4B7186F8}" type="pres">
      <dgm:prSet presAssocID="{8B69BCC4-24CC-44AF-9079-BF6F3337BC47}" presName="node" presStyleLbl="node1" presStyleIdx="1" presStyleCnt="4">
        <dgm:presLayoutVars>
          <dgm:bulletEnabled val="1"/>
        </dgm:presLayoutVars>
      </dgm:prSet>
      <dgm:spPr/>
    </dgm:pt>
    <dgm:pt modelId="{6E23AAA2-A088-4C21-8279-C0118E41A70D}" type="pres">
      <dgm:prSet presAssocID="{5BAF2BB6-203D-414D-87B0-7281DFE62DFC}" presName="sibTrans" presStyleLbl="sibTrans2D1" presStyleIdx="1" presStyleCnt="3"/>
      <dgm:spPr/>
    </dgm:pt>
    <dgm:pt modelId="{164128F2-3F33-4A6E-9749-8420FE26E7E4}" type="pres">
      <dgm:prSet presAssocID="{5BAF2BB6-203D-414D-87B0-7281DFE62DFC}" presName="connectorText" presStyleLbl="sibTrans2D1" presStyleIdx="1" presStyleCnt="3"/>
      <dgm:spPr/>
    </dgm:pt>
    <dgm:pt modelId="{9314EACD-3BE0-4CA9-96E1-F20C44596706}" type="pres">
      <dgm:prSet presAssocID="{46DFA2FB-CD1D-405B-9BC8-64877E9CCBE4}" presName="node" presStyleLbl="node1" presStyleIdx="2" presStyleCnt="4">
        <dgm:presLayoutVars>
          <dgm:bulletEnabled val="1"/>
        </dgm:presLayoutVars>
      </dgm:prSet>
      <dgm:spPr/>
    </dgm:pt>
    <dgm:pt modelId="{35C9C757-6FF1-4541-B022-45C46C6A3D57}" type="pres">
      <dgm:prSet presAssocID="{C8D54EF8-6C65-4178-87E3-DCBEF18CF1C8}" presName="sibTrans" presStyleLbl="sibTrans2D1" presStyleIdx="2" presStyleCnt="3"/>
      <dgm:spPr/>
    </dgm:pt>
    <dgm:pt modelId="{C6890C23-85A9-425C-A512-4C36A2366317}" type="pres">
      <dgm:prSet presAssocID="{C8D54EF8-6C65-4178-87E3-DCBEF18CF1C8}" presName="connectorText" presStyleLbl="sibTrans2D1" presStyleIdx="2" presStyleCnt="3"/>
      <dgm:spPr/>
    </dgm:pt>
    <dgm:pt modelId="{4176CFDC-1730-4054-B9A6-03CB6753AA07}" type="pres">
      <dgm:prSet presAssocID="{C13D324F-7759-495C-9C21-99A93DEBB9CB}" presName="node" presStyleLbl="node1" presStyleIdx="3" presStyleCnt="4">
        <dgm:presLayoutVars>
          <dgm:bulletEnabled val="1"/>
        </dgm:presLayoutVars>
      </dgm:prSet>
      <dgm:spPr/>
    </dgm:pt>
  </dgm:ptLst>
  <dgm:cxnLst>
    <dgm:cxn modelId="{A796570E-3BF4-4673-AC5C-C0DC3B214DA5}" srcId="{3975086A-A77F-402E-921C-ABDA476E0DE8}" destId="{46DFA2FB-CD1D-405B-9BC8-64877E9CCBE4}" srcOrd="2" destOrd="0" parTransId="{4FB34ADD-98CC-451A-B894-4F78ED063E2A}" sibTransId="{C8D54EF8-6C65-4178-87E3-DCBEF18CF1C8}"/>
    <dgm:cxn modelId="{9B604D15-E9D4-4D19-BF18-A2C907DDC724}" type="presOf" srcId="{46DFA2FB-CD1D-405B-9BC8-64877E9CCBE4}" destId="{9314EACD-3BE0-4CA9-96E1-F20C44596706}" srcOrd="0" destOrd="0" presId="urn:microsoft.com/office/officeart/2005/8/layout/process2"/>
    <dgm:cxn modelId="{D118D817-67D1-4F31-AED2-13EAF154CCFF}" type="presOf" srcId="{66AE631B-BC08-4599-9CE2-F1C32A466BF4}" destId="{967E5451-BE87-4120-939E-74A7EA7FA05B}" srcOrd="1" destOrd="0" presId="urn:microsoft.com/office/officeart/2005/8/layout/process2"/>
    <dgm:cxn modelId="{F8DC031D-69CA-4844-8127-7DC9472401B9}" srcId="{3975086A-A77F-402E-921C-ABDA476E0DE8}" destId="{C13D324F-7759-495C-9C21-99A93DEBB9CB}" srcOrd="3" destOrd="0" parTransId="{E393C5F3-47B3-44E4-A446-E95391F74579}" sibTransId="{57A43F9A-A56A-4F06-B1D1-629A729B2135}"/>
    <dgm:cxn modelId="{C790281E-099D-44CF-B06C-7517F97CCFFB}" type="presOf" srcId="{3975086A-A77F-402E-921C-ABDA476E0DE8}" destId="{87238DCE-F415-481E-A5B0-E7E81B835428}" srcOrd="0" destOrd="0" presId="urn:microsoft.com/office/officeart/2005/8/layout/process2"/>
    <dgm:cxn modelId="{BAB87F4D-7562-4C12-9225-09CC771DDFFA}" type="presOf" srcId="{C8D54EF8-6C65-4178-87E3-DCBEF18CF1C8}" destId="{35C9C757-6FF1-4541-B022-45C46C6A3D57}" srcOrd="0" destOrd="0" presId="urn:microsoft.com/office/officeart/2005/8/layout/process2"/>
    <dgm:cxn modelId="{3EEB7253-178D-48EC-A914-55715EE66279}" srcId="{3975086A-A77F-402E-921C-ABDA476E0DE8}" destId="{8B69BCC4-24CC-44AF-9079-BF6F3337BC47}" srcOrd="1" destOrd="0" parTransId="{A2C39F28-7B25-4A61-8FA2-97D5B17DF380}" sibTransId="{5BAF2BB6-203D-414D-87B0-7281DFE62DFC}"/>
    <dgm:cxn modelId="{C76DF057-6B54-4EA9-8686-D0F028D0B3B8}" srcId="{3975086A-A77F-402E-921C-ABDA476E0DE8}" destId="{9A0CD317-D384-41EE-B72C-9D511289649E}" srcOrd="0" destOrd="0" parTransId="{F0B4CC48-08B5-406A-950B-7ED76315E4B9}" sibTransId="{66AE631B-BC08-4599-9CE2-F1C32A466BF4}"/>
    <dgm:cxn modelId="{8E378878-75AD-4A43-8253-68CABA47BD18}" type="presOf" srcId="{8B69BCC4-24CC-44AF-9079-BF6F3337BC47}" destId="{45F71730-FD5E-4187-A1AF-E07A4B7186F8}" srcOrd="0" destOrd="0" presId="urn:microsoft.com/office/officeart/2005/8/layout/process2"/>
    <dgm:cxn modelId="{DA6C0E9A-47EB-43A2-A45D-FFC893431D26}" type="presOf" srcId="{66AE631B-BC08-4599-9CE2-F1C32A466BF4}" destId="{BEAFA441-C695-4A5D-A597-8008C102A2E4}" srcOrd="0" destOrd="0" presId="urn:microsoft.com/office/officeart/2005/8/layout/process2"/>
    <dgm:cxn modelId="{9F3EF1A6-E7F5-4118-8845-212C64AE2266}" type="presOf" srcId="{9A0CD317-D384-41EE-B72C-9D511289649E}" destId="{EAD754F2-A993-49ED-8D1B-F994D44BC79C}" srcOrd="0" destOrd="0" presId="urn:microsoft.com/office/officeart/2005/8/layout/process2"/>
    <dgm:cxn modelId="{963DD6A7-33BE-4AB0-96BC-BC0167EC02E8}" type="presOf" srcId="{5BAF2BB6-203D-414D-87B0-7281DFE62DFC}" destId="{6E23AAA2-A088-4C21-8279-C0118E41A70D}" srcOrd="0" destOrd="0" presId="urn:microsoft.com/office/officeart/2005/8/layout/process2"/>
    <dgm:cxn modelId="{E012D1AD-B212-4C2C-9B83-596C4B7BC0CF}" type="presOf" srcId="{5BAF2BB6-203D-414D-87B0-7281DFE62DFC}" destId="{164128F2-3F33-4A6E-9749-8420FE26E7E4}" srcOrd="1" destOrd="0" presId="urn:microsoft.com/office/officeart/2005/8/layout/process2"/>
    <dgm:cxn modelId="{FDFB55C0-7C97-481A-BAE0-F05ED6485595}" type="presOf" srcId="{C8D54EF8-6C65-4178-87E3-DCBEF18CF1C8}" destId="{C6890C23-85A9-425C-A512-4C36A2366317}" srcOrd="1" destOrd="0" presId="urn:microsoft.com/office/officeart/2005/8/layout/process2"/>
    <dgm:cxn modelId="{BCEB22F1-1AF1-4D19-AB20-B576C72E79A5}" type="presOf" srcId="{C13D324F-7759-495C-9C21-99A93DEBB9CB}" destId="{4176CFDC-1730-4054-B9A6-03CB6753AA07}" srcOrd="0" destOrd="0" presId="urn:microsoft.com/office/officeart/2005/8/layout/process2"/>
    <dgm:cxn modelId="{FE6EF316-EA1F-4E2E-885A-E6809A561392}" type="presParOf" srcId="{87238DCE-F415-481E-A5B0-E7E81B835428}" destId="{EAD754F2-A993-49ED-8D1B-F994D44BC79C}" srcOrd="0" destOrd="0" presId="urn:microsoft.com/office/officeart/2005/8/layout/process2"/>
    <dgm:cxn modelId="{458F9688-6975-45BE-9582-B4C5E69678BC}" type="presParOf" srcId="{87238DCE-F415-481E-A5B0-E7E81B835428}" destId="{BEAFA441-C695-4A5D-A597-8008C102A2E4}" srcOrd="1" destOrd="0" presId="urn:microsoft.com/office/officeart/2005/8/layout/process2"/>
    <dgm:cxn modelId="{2B482E3E-4B98-4813-B982-1C7DD1B48E96}" type="presParOf" srcId="{BEAFA441-C695-4A5D-A597-8008C102A2E4}" destId="{967E5451-BE87-4120-939E-74A7EA7FA05B}" srcOrd="0" destOrd="0" presId="urn:microsoft.com/office/officeart/2005/8/layout/process2"/>
    <dgm:cxn modelId="{3CF5038B-CF0C-41E8-8822-BF66774429E4}" type="presParOf" srcId="{87238DCE-F415-481E-A5B0-E7E81B835428}" destId="{45F71730-FD5E-4187-A1AF-E07A4B7186F8}" srcOrd="2" destOrd="0" presId="urn:microsoft.com/office/officeart/2005/8/layout/process2"/>
    <dgm:cxn modelId="{A3343ED3-8D3B-4F0B-8602-8DD045A07F48}" type="presParOf" srcId="{87238DCE-F415-481E-A5B0-E7E81B835428}" destId="{6E23AAA2-A088-4C21-8279-C0118E41A70D}" srcOrd="3" destOrd="0" presId="urn:microsoft.com/office/officeart/2005/8/layout/process2"/>
    <dgm:cxn modelId="{7561F984-E754-46EE-891A-4FA414E5A2C0}" type="presParOf" srcId="{6E23AAA2-A088-4C21-8279-C0118E41A70D}" destId="{164128F2-3F33-4A6E-9749-8420FE26E7E4}" srcOrd="0" destOrd="0" presId="urn:microsoft.com/office/officeart/2005/8/layout/process2"/>
    <dgm:cxn modelId="{FB47099D-6B94-47A0-B70B-8CD33DFD2FB9}" type="presParOf" srcId="{87238DCE-F415-481E-A5B0-E7E81B835428}" destId="{9314EACD-3BE0-4CA9-96E1-F20C44596706}" srcOrd="4" destOrd="0" presId="urn:microsoft.com/office/officeart/2005/8/layout/process2"/>
    <dgm:cxn modelId="{8A684977-D451-4B41-AB6A-59B7901E4CB3}" type="presParOf" srcId="{87238DCE-F415-481E-A5B0-E7E81B835428}" destId="{35C9C757-6FF1-4541-B022-45C46C6A3D57}" srcOrd="5" destOrd="0" presId="urn:microsoft.com/office/officeart/2005/8/layout/process2"/>
    <dgm:cxn modelId="{473AA86E-4743-451A-9F08-7645632E6CA1}" type="presParOf" srcId="{35C9C757-6FF1-4541-B022-45C46C6A3D57}" destId="{C6890C23-85A9-425C-A512-4C36A2366317}" srcOrd="0" destOrd="0" presId="urn:microsoft.com/office/officeart/2005/8/layout/process2"/>
    <dgm:cxn modelId="{EFAB61D8-645C-43CB-ACBF-EBF0903BBE9A}" type="presParOf" srcId="{87238DCE-F415-481E-A5B0-E7E81B835428}" destId="{4176CFDC-1730-4054-B9A6-03CB6753AA0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BBFC06-1470-4DDA-941B-DE1A1991DFB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417435-9DC9-40A0-80E1-833FC21BACC9}">
      <dgm:prSet custT="1"/>
      <dgm:spPr/>
      <dgm:t>
        <a:bodyPr/>
        <a:lstStyle/>
        <a:p>
          <a:r>
            <a:rPr lang="en-US" sz="2000" b="1" dirty="0"/>
            <a:t>On Individuals</a:t>
          </a:r>
          <a:r>
            <a:rPr lang="en-US" sz="2000" dirty="0"/>
            <a:t>: Identity theft, invasion of privacy, and physical harm.</a:t>
          </a:r>
        </a:p>
      </dgm:t>
    </dgm:pt>
    <dgm:pt modelId="{16375F4D-BA11-4E77-9B76-545E58FD38CE}" type="parTrans" cxnId="{E9DB4555-4FC0-42DA-A3D9-B975274B8CE5}">
      <dgm:prSet/>
      <dgm:spPr/>
      <dgm:t>
        <a:bodyPr/>
        <a:lstStyle/>
        <a:p>
          <a:endParaRPr lang="en-US"/>
        </a:p>
      </dgm:t>
    </dgm:pt>
    <dgm:pt modelId="{2870259D-F0DC-4102-844A-B0068AF4E726}" type="sibTrans" cxnId="{E9DB4555-4FC0-42DA-A3D9-B975274B8CE5}">
      <dgm:prSet/>
      <dgm:spPr/>
      <dgm:t>
        <a:bodyPr/>
        <a:lstStyle/>
        <a:p>
          <a:endParaRPr lang="en-US"/>
        </a:p>
      </dgm:t>
    </dgm:pt>
    <dgm:pt modelId="{3E2006DE-F76F-4022-BEFE-E98C1079C40F}">
      <dgm:prSet custT="1"/>
      <dgm:spPr/>
      <dgm:t>
        <a:bodyPr/>
        <a:lstStyle/>
        <a:p>
          <a:r>
            <a:rPr lang="en-US" sz="2000" b="1" dirty="0"/>
            <a:t>On Organizations</a:t>
          </a:r>
          <a:r>
            <a:rPr lang="en-US" sz="2000" dirty="0"/>
            <a:t>: Operational disruptions, data loss, financial losses, and reputational damage.</a:t>
          </a:r>
        </a:p>
      </dgm:t>
    </dgm:pt>
    <dgm:pt modelId="{919BC7B6-3731-4786-87D3-8753B427F5EC}" type="parTrans" cxnId="{17D57640-BC1F-4E19-9F98-320D082BA381}">
      <dgm:prSet/>
      <dgm:spPr/>
      <dgm:t>
        <a:bodyPr/>
        <a:lstStyle/>
        <a:p>
          <a:endParaRPr lang="en-US"/>
        </a:p>
      </dgm:t>
    </dgm:pt>
    <dgm:pt modelId="{34A1F588-B887-479C-BA9E-6BEB735343F9}" type="sibTrans" cxnId="{17D57640-BC1F-4E19-9F98-320D082BA381}">
      <dgm:prSet/>
      <dgm:spPr/>
      <dgm:t>
        <a:bodyPr/>
        <a:lstStyle/>
        <a:p>
          <a:endParaRPr lang="en-US"/>
        </a:p>
      </dgm:t>
    </dgm:pt>
    <dgm:pt modelId="{5E3C2C4F-53DB-4E81-8EB7-F0B5215B8899}">
      <dgm:prSet custT="1"/>
      <dgm:spPr/>
      <dgm:t>
        <a:bodyPr/>
        <a:lstStyle/>
        <a:p>
          <a:r>
            <a:rPr lang="en-US" sz="2000" b="1" dirty="0"/>
            <a:t>On Critical Infrastructure</a:t>
          </a:r>
          <a:r>
            <a:rPr lang="en-US" sz="2000" dirty="0"/>
            <a:t>: Power outages, compromised public safety.</a:t>
          </a:r>
        </a:p>
      </dgm:t>
    </dgm:pt>
    <dgm:pt modelId="{FF350690-680F-497D-945E-282C4F0CD286}" type="parTrans" cxnId="{954035C3-83B1-4424-BE13-F430EFBE3698}">
      <dgm:prSet/>
      <dgm:spPr/>
      <dgm:t>
        <a:bodyPr/>
        <a:lstStyle/>
        <a:p>
          <a:endParaRPr lang="en-US"/>
        </a:p>
      </dgm:t>
    </dgm:pt>
    <dgm:pt modelId="{52A8167C-2C9F-4552-A145-900907DD2BC8}" type="sibTrans" cxnId="{954035C3-83B1-4424-BE13-F430EFBE3698}">
      <dgm:prSet/>
      <dgm:spPr/>
      <dgm:t>
        <a:bodyPr/>
        <a:lstStyle/>
        <a:p>
          <a:endParaRPr lang="en-US"/>
        </a:p>
      </dgm:t>
    </dgm:pt>
    <dgm:pt modelId="{4B435517-9557-4B33-B49B-311049967171}" type="pres">
      <dgm:prSet presAssocID="{CFBBFC06-1470-4DDA-941B-DE1A1991DFB7}" presName="Name0" presStyleCnt="0">
        <dgm:presLayoutVars>
          <dgm:dir/>
          <dgm:animLvl val="lvl"/>
          <dgm:resizeHandles val="exact"/>
        </dgm:presLayoutVars>
      </dgm:prSet>
      <dgm:spPr/>
    </dgm:pt>
    <dgm:pt modelId="{ACA8ECF1-05CE-4D84-991E-8FE7786F5280}" type="pres">
      <dgm:prSet presAssocID="{6F417435-9DC9-40A0-80E1-833FC21BACC9}" presName="linNode" presStyleCnt="0"/>
      <dgm:spPr/>
    </dgm:pt>
    <dgm:pt modelId="{3315873E-1B31-46AC-A087-6EEB4DDE940F}" type="pres">
      <dgm:prSet presAssocID="{6F417435-9DC9-40A0-80E1-833FC21BACC9}" presName="parentText" presStyleLbl="node1" presStyleIdx="0" presStyleCnt="3" custScaleX="116174">
        <dgm:presLayoutVars>
          <dgm:chMax val="1"/>
          <dgm:bulletEnabled val="1"/>
        </dgm:presLayoutVars>
      </dgm:prSet>
      <dgm:spPr/>
    </dgm:pt>
    <dgm:pt modelId="{897AB990-21DB-4374-8938-15911ED26C0E}" type="pres">
      <dgm:prSet presAssocID="{2870259D-F0DC-4102-844A-B0068AF4E726}" presName="sp" presStyleCnt="0"/>
      <dgm:spPr/>
    </dgm:pt>
    <dgm:pt modelId="{F348B58B-7BAB-4849-9BD2-A8C8E1697FA7}" type="pres">
      <dgm:prSet presAssocID="{3E2006DE-F76F-4022-BEFE-E98C1079C40F}" presName="linNode" presStyleCnt="0"/>
      <dgm:spPr/>
    </dgm:pt>
    <dgm:pt modelId="{81E3EED3-E1BF-41A0-8BE3-D8ED3CC88D86}" type="pres">
      <dgm:prSet presAssocID="{3E2006DE-F76F-4022-BEFE-E98C1079C40F}" presName="parentText" presStyleLbl="node1" presStyleIdx="1" presStyleCnt="3" custScaleX="116910">
        <dgm:presLayoutVars>
          <dgm:chMax val="1"/>
          <dgm:bulletEnabled val="1"/>
        </dgm:presLayoutVars>
      </dgm:prSet>
      <dgm:spPr/>
    </dgm:pt>
    <dgm:pt modelId="{6537B9EB-6950-4850-BCA7-07D97F1D0344}" type="pres">
      <dgm:prSet presAssocID="{34A1F588-B887-479C-BA9E-6BEB735343F9}" presName="sp" presStyleCnt="0"/>
      <dgm:spPr/>
    </dgm:pt>
    <dgm:pt modelId="{CC9A5DA2-F6B7-4BFF-BE60-EF22417BA9CF}" type="pres">
      <dgm:prSet presAssocID="{5E3C2C4F-53DB-4E81-8EB7-F0B5215B8899}" presName="linNode" presStyleCnt="0"/>
      <dgm:spPr/>
    </dgm:pt>
    <dgm:pt modelId="{AB4A5415-16A7-46F3-A188-67120C2EBA98}" type="pres">
      <dgm:prSet presAssocID="{5E3C2C4F-53DB-4E81-8EB7-F0B5215B8899}" presName="parentText" presStyleLbl="node1" presStyleIdx="2" presStyleCnt="3" custScaleX="117440">
        <dgm:presLayoutVars>
          <dgm:chMax val="1"/>
          <dgm:bulletEnabled val="1"/>
        </dgm:presLayoutVars>
      </dgm:prSet>
      <dgm:spPr/>
    </dgm:pt>
  </dgm:ptLst>
  <dgm:cxnLst>
    <dgm:cxn modelId="{1EB00B1E-F8FC-482C-9833-82B7DF2FE56C}" type="presOf" srcId="{CFBBFC06-1470-4DDA-941B-DE1A1991DFB7}" destId="{4B435517-9557-4B33-B49B-311049967171}" srcOrd="0" destOrd="0" presId="urn:microsoft.com/office/officeart/2005/8/layout/vList5"/>
    <dgm:cxn modelId="{40696B34-B2AD-4158-AF2D-4D2C5CC82A1D}" type="presOf" srcId="{3E2006DE-F76F-4022-BEFE-E98C1079C40F}" destId="{81E3EED3-E1BF-41A0-8BE3-D8ED3CC88D86}" srcOrd="0" destOrd="0" presId="urn:microsoft.com/office/officeart/2005/8/layout/vList5"/>
    <dgm:cxn modelId="{17D57640-BC1F-4E19-9F98-320D082BA381}" srcId="{CFBBFC06-1470-4DDA-941B-DE1A1991DFB7}" destId="{3E2006DE-F76F-4022-BEFE-E98C1079C40F}" srcOrd="1" destOrd="0" parTransId="{919BC7B6-3731-4786-87D3-8753B427F5EC}" sibTransId="{34A1F588-B887-479C-BA9E-6BEB735343F9}"/>
    <dgm:cxn modelId="{9A03BF63-C69F-4B66-945E-6FECCD1DA2CC}" type="presOf" srcId="{5E3C2C4F-53DB-4E81-8EB7-F0B5215B8899}" destId="{AB4A5415-16A7-46F3-A188-67120C2EBA98}" srcOrd="0" destOrd="0" presId="urn:microsoft.com/office/officeart/2005/8/layout/vList5"/>
    <dgm:cxn modelId="{E9DB4555-4FC0-42DA-A3D9-B975274B8CE5}" srcId="{CFBBFC06-1470-4DDA-941B-DE1A1991DFB7}" destId="{6F417435-9DC9-40A0-80E1-833FC21BACC9}" srcOrd="0" destOrd="0" parTransId="{16375F4D-BA11-4E77-9B76-545E58FD38CE}" sibTransId="{2870259D-F0DC-4102-844A-B0068AF4E726}"/>
    <dgm:cxn modelId="{C0DE87A8-C470-43A7-B011-108EF7663047}" type="presOf" srcId="{6F417435-9DC9-40A0-80E1-833FC21BACC9}" destId="{3315873E-1B31-46AC-A087-6EEB4DDE940F}" srcOrd="0" destOrd="0" presId="urn:microsoft.com/office/officeart/2005/8/layout/vList5"/>
    <dgm:cxn modelId="{954035C3-83B1-4424-BE13-F430EFBE3698}" srcId="{CFBBFC06-1470-4DDA-941B-DE1A1991DFB7}" destId="{5E3C2C4F-53DB-4E81-8EB7-F0B5215B8899}" srcOrd="2" destOrd="0" parTransId="{FF350690-680F-497D-945E-282C4F0CD286}" sibTransId="{52A8167C-2C9F-4552-A145-900907DD2BC8}"/>
    <dgm:cxn modelId="{D8B9A183-66A3-4734-A7F1-62C4C7321098}" type="presParOf" srcId="{4B435517-9557-4B33-B49B-311049967171}" destId="{ACA8ECF1-05CE-4D84-991E-8FE7786F5280}" srcOrd="0" destOrd="0" presId="urn:microsoft.com/office/officeart/2005/8/layout/vList5"/>
    <dgm:cxn modelId="{5D2E7FD7-CE81-4908-9EB0-819FEFED2DB1}" type="presParOf" srcId="{ACA8ECF1-05CE-4D84-991E-8FE7786F5280}" destId="{3315873E-1B31-46AC-A087-6EEB4DDE940F}" srcOrd="0" destOrd="0" presId="urn:microsoft.com/office/officeart/2005/8/layout/vList5"/>
    <dgm:cxn modelId="{06309222-3538-4BA7-AE07-F7BBFDE3E973}" type="presParOf" srcId="{4B435517-9557-4B33-B49B-311049967171}" destId="{897AB990-21DB-4374-8938-15911ED26C0E}" srcOrd="1" destOrd="0" presId="urn:microsoft.com/office/officeart/2005/8/layout/vList5"/>
    <dgm:cxn modelId="{00D816FC-6A90-4E94-B340-06CB8833A675}" type="presParOf" srcId="{4B435517-9557-4B33-B49B-311049967171}" destId="{F348B58B-7BAB-4849-9BD2-A8C8E1697FA7}" srcOrd="2" destOrd="0" presId="urn:microsoft.com/office/officeart/2005/8/layout/vList5"/>
    <dgm:cxn modelId="{28D420B1-66C9-4A0F-9D9C-B1AE42BF3EED}" type="presParOf" srcId="{F348B58B-7BAB-4849-9BD2-A8C8E1697FA7}" destId="{81E3EED3-E1BF-41A0-8BE3-D8ED3CC88D86}" srcOrd="0" destOrd="0" presId="urn:microsoft.com/office/officeart/2005/8/layout/vList5"/>
    <dgm:cxn modelId="{B424566A-1E79-41A8-8BAF-29D3F7D78BE2}" type="presParOf" srcId="{4B435517-9557-4B33-B49B-311049967171}" destId="{6537B9EB-6950-4850-BCA7-07D97F1D0344}" srcOrd="3" destOrd="0" presId="urn:microsoft.com/office/officeart/2005/8/layout/vList5"/>
    <dgm:cxn modelId="{10FC632A-EEC6-4443-B1AA-36BE1A67C54D}" type="presParOf" srcId="{4B435517-9557-4B33-B49B-311049967171}" destId="{CC9A5DA2-F6B7-4BFF-BE60-EF22417BA9CF}" srcOrd="4" destOrd="0" presId="urn:microsoft.com/office/officeart/2005/8/layout/vList5"/>
    <dgm:cxn modelId="{5360B936-CEF4-4B3B-BCCD-699C450DA59D}" type="presParOf" srcId="{CC9A5DA2-F6B7-4BFF-BE60-EF22417BA9CF}" destId="{AB4A5415-16A7-46F3-A188-67120C2EBA9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EEAC14-FCD2-4C2E-981B-15D3AA53C7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13ED97-20AA-4565-A2C4-30350BF911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solidFill>
                <a:schemeClr val="tx2"/>
              </a:solidFill>
              <a:latin typeface="+mn-lt"/>
              <a:ea typeface="Verdana" panose="020B0604030504040204" pitchFamily="34" charset="0"/>
              <a:cs typeface="Tahoma" panose="020B0604030504040204" pitchFamily="34" charset="0"/>
            </a:rPr>
            <a:t>The Mirai botnet: </a:t>
          </a:r>
          <a:r>
            <a:rPr lang="en-US" sz="2000" b="0" dirty="0">
              <a:solidFill>
                <a:schemeClr val="tx2"/>
              </a:solidFill>
              <a:latin typeface="+mn-lt"/>
              <a:ea typeface="Verdana" panose="020B0604030504040204" pitchFamily="34" charset="0"/>
              <a:cs typeface="Tahoma" panose="020B0604030504040204" pitchFamily="34" charset="0"/>
            </a:rPr>
            <a:t>Mirai is a botnet malware that exploits poorly protected IoT devices. In 2016, it infected IoT devices by leveraging</a:t>
          </a:r>
          <a:r>
            <a:rPr lang="en-US" sz="2000" dirty="0">
              <a:solidFill>
                <a:schemeClr val="tx2"/>
              </a:solidFill>
              <a:latin typeface="+mn-lt"/>
              <a:ea typeface="Verdana" panose="020B0604030504040204" pitchFamily="34" charset="0"/>
              <a:cs typeface="Tahoma" panose="020B0604030504040204" pitchFamily="34" charset="0"/>
            </a:rPr>
            <a:t> weak credentials (e.g., default passwords) to build a network of compromised devices. This launched massive DDoS attacks, disrupting major websites like Amazon, Twitter, and Netflix.</a:t>
          </a:r>
        </a:p>
      </dgm:t>
    </dgm:pt>
    <dgm:pt modelId="{7510DEF7-C51E-418A-944B-5800DE49CABD}" type="parTrans" cxnId="{03C7722E-E428-48FA-9712-D07360221BA4}">
      <dgm:prSet/>
      <dgm:spPr/>
      <dgm:t>
        <a:bodyPr/>
        <a:lstStyle/>
        <a:p>
          <a:endParaRPr lang="en-US"/>
        </a:p>
      </dgm:t>
    </dgm:pt>
    <dgm:pt modelId="{E4C0D894-CA06-491D-8574-817D940FBDB3}" type="sibTrans" cxnId="{03C7722E-E428-48FA-9712-D07360221BA4}">
      <dgm:prSet/>
      <dgm:spPr/>
      <dgm:t>
        <a:bodyPr/>
        <a:lstStyle/>
        <a:p>
          <a:endParaRPr lang="en-US"/>
        </a:p>
      </dgm:t>
    </dgm:pt>
    <dgm:pt modelId="{69D8953A-C74D-44A1-BBEC-E56CF3C831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solidFill>
                <a:schemeClr val="tx2"/>
              </a:solidFill>
            </a:rPr>
            <a:t>The Meris botnet</a:t>
          </a:r>
          <a:r>
            <a:rPr lang="en-US" sz="2000" b="0" dirty="0">
              <a:solidFill>
                <a:schemeClr val="tx2"/>
              </a:solidFill>
            </a:rPr>
            <a:t>: Meris is an advanced botnet malware, an augmented and refined version of Mirai. It </a:t>
          </a:r>
          <a:r>
            <a:rPr lang="en-US" sz="2000" dirty="0">
              <a:solidFill>
                <a:schemeClr val="tx2"/>
              </a:solidFill>
            </a:rPr>
            <a:t>exploits vulnerabilities in IoT devices, particularly targeting routers with outdated firmware, to launch powerful DDoS attacks, peaking at 21.8 million requests per second (RPS).</a:t>
          </a:r>
        </a:p>
      </dgm:t>
    </dgm:pt>
    <dgm:pt modelId="{177C4FDA-64FE-4242-9D69-4CF1CA978736}" type="parTrans" cxnId="{D10D612B-C41A-41E0-801E-EC757746C694}">
      <dgm:prSet/>
      <dgm:spPr/>
      <dgm:t>
        <a:bodyPr/>
        <a:lstStyle/>
        <a:p>
          <a:endParaRPr lang="en-US"/>
        </a:p>
      </dgm:t>
    </dgm:pt>
    <dgm:pt modelId="{28553048-83FE-44E5-86C0-A29422BD0DEB}" type="sibTrans" cxnId="{D10D612B-C41A-41E0-801E-EC757746C694}">
      <dgm:prSet/>
      <dgm:spPr/>
      <dgm:t>
        <a:bodyPr/>
        <a:lstStyle/>
        <a:p>
          <a:endParaRPr lang="en-US"/>
        </a:p>
      </dgm:t>
    </dgm:pt>
    <dgm:pt modelId="{6992ABB9-567C-4E15-9C11-022E49C2CC57}" type="pres">
      <dgm:prSet presAssocID="{C8EEAC14-FCD2-4C2E-981B-15D3AA53C7B1}" presName="root" presStyleCnt="0">
        <dgm:presLayoutVars>
          <dgm:dir/>
          <dgm:resizeHandles val="exact"/>
        </dgm:presLayoutVars>
      </dgm:prSet>
      <dgm:spPr/>
    </dgm:pt>
    <dgm:pt modelId="{F1E0C11C-AEA9-4AB1-847C-A3C00A67806F}" type="pres">
      <dgm:prSet presAssocID="{2E13ED97-20AA-4565-A2C4-30350BF91133}" presName="compNode" presStyleCnt="0"/>
      <dgm:spPr/>
    </dgm:pt>
    <dgm:pt modelId="{97BE1DE3-8911-4778-9077-99A210FFA09B}" type="pres">
      <dgm:prSet presAssocID="{2E13ED97-20AA-4565-A2C4-30350BF91133}" presName="bgRect" presStyleLbl="bgShp" presStyleIdx="0" presStyleCnt="2" custScaleY="116140"/>
      <dgm:spPr/>
    </dgm:pt>
    <dgm:pt modelId="{BFBA01E2-D46B-4C86-8D50-D1FEA4C14201}" type="pres">
      <dgm:prSet presAssocID="{2E13ED97-20AA-4565-A2C4-30350BF91133}" presName="iconRect" presStyleLbl="node1" presStyleIdx="0" presStyleCnt="2" custScaleX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836D5B5-739C-4A0B-AC44-438AB8028407}" type="pres">
      <dgm:prSet presAssocID="{2E13ED97-20AA-4565-A2C4-30350BF91133}" presName="spaceRect" presStyleCnt="0"/>
      <dgm:spPr/>
    </dgm:pt>
    <dgm:pt modelId="{C801F9B9-6BAD-472F-89DB-3965C85DDEFA}" type="pres">
      <dgm:prSet presAssocID="{2E13ED97-20AA-4565-A2C4-30350BF91133}" presName="parTx" presStyleLbl="revTx" presStyleIdx="0" presStyleCnt="2" custScaleX="100000" custScaleY="96473">
        <dgm:presLayoutVars>
          <dgm:chMax val="0"/>
          <dgm:chPref val="0"/>
        </dgm:presLayoutVars>
      </dgm:prSet>
      <dgm:spPr/>
    </dgm:pt>
    <dgm:pt modelId="{1C1DE990-255C-4443-982F-13423665371F}" type="pres">
      <dgm:prSet presAssocID="{E4C0D894-CA06-491D-8574-817D940FBDB3}" presName="sibTrans" presStyleCnt="0"/>
      <dgm:spPr/>
    </dgm:pt>
    <dgm:pt modelId="{D499B960-A5F1-40DF-8330-253883EA4A7A}" type="pres">
      <dgm:prSet presAssocID="{69D8953A-C74D-44A1-BBEC-E56CF3C83184}" presName="compNode" presStyleCnt="0"/>
      <dgm:spPr/>
    </dgm:pt>
    <dgm:pt modelId="{2DB060A4-E586-481B-A8B0-082C56218109}" type="pres">
      <dgm:prSet presAssocID="{69D8953A-C74D-44A1-BBEC-E56CF3C83184}" presName="bgRect" presStyleLbl="bgShp" presStyleIdx="1" presStyleCnt="2" custScaleY="120792"/>
      <dgm:spPr/>
    </dgm:pt>
    <dgm:pt modelId="{AD2B346D-6DE8-4333-AD67-563D416C46A1}" type="pres">
      <dgm:prSet presAssocID="{69D8953A-C74D-44A1-BBEC-E56CF3C8318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6CD5E5A-4D32-4F62-9ECF-281B113C6369}" type="pres">
      <dgm:prSet presAssocID="{69D8953A-C74D-44A1-BBEC-E56CF3C83184}" presName="spaceRect" presStyleCnt="0"/>
      <dgm:spPr/>
    </dgm:pt>
    <dgm:pt modelId="{A34D4D88-A43E-4AD0-9AEC-579E75686767}" type="pres">
      <dgm:prSet presAssocID="{69D8953A-C74D-44A1-BBEC-E56CF3C83184}" presName="parTx" presStyleLbl="revTx" presStyleIdx="1" presStyleCnt="2" custScaleY="100462">
        <dgm:presLayoutVars>
          <dgm:chMax val="0"/>
          <dgm:chPref val="0"/>
        </dgm:presLayoutVars>
      </dgm:prSet>
      <dgm:spPr/>
    </dgm:pt>
  </dgm:ptLst>
  <dgm:cxnLst>
    <dgm:cxn modelId="{D10D612B-C41A-41E0-801E-EC757746C694}" srcId="{C8EEAC14-FCD2-4C2E-981B-15D3AA53C7B1}" destId="{69D8953A-C74D-44A1-BBEC-E56CF3C83184}" srcOrd="1" destOrd="0" parTransId="{177C4FDA-64FE-4242-9D69-4CF1CA978736}" sibTransId="{28553048-83FE-44E5-86C0-A29422BD0DEB}"/>
    <dgm:cxn modelId="{03C7722E-E428-48FA-9712-D07360221BA4}" srcId="{C8EEAC14-FCD2-4C2E-981B-15D3AA53C7B1}" destId="{2E13ED97-20AA-4565-A2C4-30350BF91133}" srcOrd="0" destOrd="0" parTransId="{7510DEF7-C51E-418A-944B-5800DE49CABD}" sibTransId="{E4C0D894-CA06-491D-8574-817D940FBDB3}"/>
    <dgm:cxn modelId="{93F7B05D-EB1B-40B3-BC45-8F3889B24C7E}" type="presOf" srcId="{69D8953A-C74D-44A1-BBEC-E56CF3C83184}" destId="{A34D4D88-A43E-4AD0-9AEC-579E75686767}" srcOrd="0" destOrd="0" presId="urn:microsoft.com/office/officeart/2018/2/layout/IconVerticalSolidList"/>
    <dgm:cxn modelId="{FE28A846-5915-408D-AB2A-2A2E78E7A670}" type="presOf" srcId="{C8EEAC14-FCD2-4C2E-981B-15D3AA53C7B1}" destId="{6992ABB9-567C-4E15-9C11-022E49C2CC57}" srcOrd="0" destOrd="0" presId="urn:microsoft.com/office/officeart/2018/2/layout/IconVerticalSolidList"/>
    <dgm:cxn modelId="{89D0A5F1-FF8B-4647-B27C-72E7E715E952}" type="presOf" srcId="{2E13ED97-20AA-4565-A2C4-30350BF91133}" destId="{C801F9B9-6BAD-472F-89DB-3965C85DDEFA}" srcOrd="0" destOrd="0" presId="urn:microsoft.com/office/officeart/2018/2/layout/IconVerticalSolidList"/>
    <dgm:cxn modelId="{938383EF-80CA-4D1F-AABB-DDE0F40CA76A}" type="presParOf" srcId="{6992ABB9-567C-4E15-9C11-022E49C2CC57}" destId="{F1E0C11C-AEA9-4AB1-847C-A3C00A67806F}" srcOrd="0" destOrd="0" presId="urn:microsoft.com/office/officeart/2018/2/layout/IconVerticalSolidList"/>
    <dgm:cxn modelId="{F56EE439-E7DB-40C0-B18E-1EB5C5CA916D}" type="presParOf" srcId="{F1E0C11C-AEA9-4AB1-847C-A3C00A67806F}" destId="{97BE1DE3-8911-4778-9077-99A210FFA09B}" srcOrd="0" destOrd="0" presId="urn:microsoft.com/office/officeart/2018/2/layout/IconVerticalSolidList"/>
    <dgm:cxn modelId="{058EBF9C-81F0-4266-9276-A29F370EEC82}" type="presParOf" srcId="{F1E0C11C-AEA9-4AB1-847C-A3C00A67806F}" destId="{BFBA01E2-D46B-4C86-8D50-D1FEA4C14201}" srcOrd="1" destOrd="0" presId="urn:microsoft.com/office/officeart/2018/2/layout/IconVerticalSolidList"/>
    <dgm:cxn modelId="{652D5679-1D84-4B07-86BD-78CD49591AC8}" type="presParOf" srcId="{F1E0C11C-AEA9-4AB1-847C-A3C00A67806F}" destId="{7836D5B5-739C-4A0B-AC44-438AB8028407}" srcOrd="2" destOrd="0" presId="urn:microsoft.com/office/officeart/2018/2/layout/IconVerticalSolidList"/>
    <dgm:cxn modelId="{FD6A8F11-DAE9-4BFD-934F-4A8F286C1396}" type="presParOf" srcId="{F1E0C11C-AEA9-4AB1-847C-A3C00A67806F}" destId="{C801F9B9-6BAD-472F-89DB-3965C85DDEFA}" srcOrd="3" destOrd="0" presId="urn:microsoft.com/office/officeart/2018/2/layout/IconVerticalSolidList"/>
    <dgm:cxn modelId="{73CB98AE-1237-483B-B395-78A134339E9D}" type="presParOf" srcId="{6992ABB9-567C-4E15-9C11-022E49C2CC57}" destId="{1C1DE990-255C-4443-982F-13423665371F}" srcOrd="1" destOrd="0" presId="urn:microsoft.com/office/officeart/2018/2/layout/IconVerticalSolidList"/>
    <dgm:cxn modelId="{43D2E90D-83F5-430E-9ED2-910B76201F76}" type="presParOf" srcId="{6992ABB9-567C-4E15-9C11-022E49C2CC57}" destId="{D499B960-A5F1-40DF-8330-253883EA4A7A}" srcOrd="2" destOrd="0" presId="urn:microsoft.com/office/officeart/2018/2/layout/IconVerticalSolidList"/>
    <dgm:cxn modelId="{C465A96E-F954-4D74-9BD3-8F9E982CFCB4}" type="presParOf" srcId="{D499B960-A5F1-40DF-8330-253883EA4A7A}" destId="{2DB060A4-E586-481B-A8B0-082C56218109}" srcOrd="0" destOrd="0" presId="urn:microsoft.com/office/officeart/2018/2/layout/IconVerticalSolidList"/>
    <dgm:cxn modelId="{C83A17B8-8FB8-4A6C-AE2B-14BFF3D13CA7}" type="presParOf" srcId="{D499B960-A5F1-40DF-8330-253883EA4A7A}" destId="{AD2B346D-6DE8-4333-AD67-563D416C46A1}" srcOrd="1" destOrd="0" presId="urn:microsoft.com/office/officeart/2018/2/layout/IconVerticalSolidList"/>
    <dgm:cxn modelId="{BF7A3ACC-86C9-4FD7-8A48-77C9F8F4DC5C}" type="presParOf" srcId="{D499B960-A5F1-40DF-8330-253883EA4A7A}" destId="{06CD5E5A-4D32-4F62-9ECF-281B113C6369}" srcOrd="2" destOrd="0" presId="urn:microsoft.com/office/officeart/2018/2/layout/IconVerticalSolidList"/>
    <dgm:cxn modelId="{CEBDBACD-484D-41E1-8A23-3311732F0972}" type="presParOf" srcId="{D499B960-A5F1-40DF-8330-253883EA4A7A}" destId="{A34D4D88-A43E-4AD0-9AEC-579E756867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186352-4DC8-4E62-9825-950009FB5DDC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8A4B6A2-3BC8-49A2-A2F8-56189174D4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solidFill>
                <a:schemeClr val="tx2"/>
              </a:solidFill>
            </a:rPr>
            <a:t>Device-Level Security</a:t>
          </a:r>
          <a:r>
            <a:rPr lang="en-US" sz="2000" dirty="0">
              <a:solidFill>
                <a:schemeClr val="tx2"/>
              </a:solidFill>
            </a:rPr>
            <a:t>: Strong authentication, encryption, firmware updates, physical hardening.</a:t>
          </a:r>
        </a:p>
      </dgm:t>
    </dgm:pt>
    <dgm:pt modelId="{4A0C1874-786A-4F4C-8D28-80BBEAC0E1C0}" type="parTrans" cxnId="{3D3035FA-BA2F-4098-A71F-E5F0CE4292C7}">
      <dgm:prSet/>
      <dgm:spPr/>
      <dgm:t>
        <a:bodyPr/>
        <a:lstStyle/>
        <a:p>
          <a:endParaRPr lang="en-US"/>
        </a:p>
      </dgm:t>
    </dgm:pt>
    <dgm:pt modelId="{2AA417C7-67AB-4DAA-8DBB-7830B54BE73D}" type="sibTrans" cxnId="{3D3035FA-BA2F-4098-A71F-E5F0CE4292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AFF1D6-AB64-4030-BD93-0CBFB039E5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solidFill>
                <a:schemeClr val="tx2"/>
              </a:solidFill>
            </a:rPr>
            <a:t>Network-Level Security</a:t>
          </a:r>
          <a:r>
            <a:rPr lang="en-US" sz="2000" dirty="0">
              <a:solidFill>
                <a:schemeClr val="tx2"/>
              </a:solidFill>
            </a:rPr>
            <a:t>: Network segmentation, firewalls, intrusion detection systems (IDS).</a:t>
          </a:r>
        </a:p>
      </dgm:t>
    </dgm:pt>
    <dgm:pt modelId="{F87D1C5E-007B-42BB-B580-FECD5FBF84DD}" type="parTrans" cxnId="{23D76B87-141B-4016-A017-051E773758CF}">
      <dgm:prSet/>
      <dgm:spPr/>
      <dgm:t>
        <a:bodyPr/>
        <a:lstStyle/>
        <a:p>
          <a:endParaRPr lang="en-US"/>
        </a:p>
      </dgm:t>
    </dgm:pt>
    <dgm:pt modelId="{D80C1344-DD3A-481F-AF65-232067022AF5}" type="sibTrans" cxnId="{23D76B87-141B-4016-A017-051E773758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25E88F-5567-4D50-B62F-AB3A2073E0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solidFill>
                <a:schemeClr val="tx2"/>
              </a:solidFill>
            </a:rPr>
            <a:t>Data Security</a:t>
          </a:r>
          <a:r>
            <a:rPr lang="en-US" sz="2000" dirty="0">
              <a:solidFill>
                <a:schemeClr val="tx2"/>
              </a:solidFill>
            </a:rPr>
            <a:t>: Data minimization, tokenization, regular backups, IoT Security by Design, and Legal/Regulatory Approaches.</a:t>
          </a:r>
        </a:p>
      </dgm:t>
    </dgm:pt>
    <dgm:pt modelId="{B4173907-DECC-4920-A58F-E99AFCDD9A67}" type="parTrans" cxnId="{0CAE41C8-9D28-4AA4-BA51-E65E974725B2}">
      <dgm:prSet/>
      <dgm:spPr/>
      <dgm:t>
        <a:bodyPr/>
        <a:lstStyle/>
        <a:p>
          <a:endParaRPr lang="en-US"/>
        </a:p>
      </dgm:t>
    </dgm:pt>
    <dgm:pt modelId="{22C9E008-5ED9-4273-9744-FB542C03CFFD}" type="sibTrans" cxnId="{0CAE41C8-9D28-4AA4-BA51-E65E974725B2}">
      <dgm:prSet/>
      <dgm:spPr/>
      <dgm:t>
        <a:bodyPr/>
        <a:lstStyle/>
        <a:p>
          <a:endParaRPr lang="en-US"/>
        </a:p>
      </dgm:t>
    </dgm:pt>
    <dgm:pt modelId="{15F18E10-83D7-404F-8D12-5A8701230644}" type="pres">
      <dgm:prSet presAssocID="{DE186352-4DC8-4E62-9825-950009FB5DDC}" presName="vert0" presStyleCnt="0">
        <dgm:presLayoutVars>
          <dgm:dir/>
          <dgm:animOne val="branch"/>
          <dgm:animLvl val="lvl"/>
        </dgm:presLayoutVars>
      </dgm:prSet>
      <dgm:spPr/>
    </dgm:pt>
    <dgm:pt modelId="{9B07E907-DB4D-46D6-B277-F4F1783C0675}" type="pres">
      <dgm:prSet presAssocID="{48A4B6A2-3BC8-49A2-A2F8-56189174D42E}" presName="thickLine" presStyleLbl="alignNode1" presStyleIdx="0" presStyleCnt="3"/>
      <dgm:spPr/>
    </dgm:pt>
    <dgm:pt modelId="{B2A90CAC-A05F-489D-A0AB-0D12C09ED86B}" type="pres">
      <dgm:prSet presAssocID="{48A4B6A2-3BC8-49A2-A2F8-56189174D42E}" presName="horz1" presStyleCnt="0"/>
      <dgm:spPr/>
    </dgm:pt>
    <dgm:pt modelId="{F101A7CD-77B0-4FBA-94EC-EC2F887CB0E6}" type="pres">
      <dgm:prSet presAssocID="{48A4B6A2-3BC8-49A2-A2F8-56189174D42E}" presName="tx1" presStyleLbl="revTx" presStyleIdx="0" presStyleCnt="3"/>
      <dgm:spPr/>
    </dgm:pt>
    <dgm:pt modelId="{26C9E1B4-1AEF-42E2-9653-099C58E742B6}" type="pres">
      <dgm:prSet presAssocID="{48A4B6A2-3BC8-49A2-A2F8-56189174D42E}" presName="vert1" presStyleCnt="0"/>
      <dgm:spPr/>
    </dgm:pt>
    <dgm:pt modelId="{A3C5863B-EE57-48E0-9CDA-FE708A8D9BA0}" type="pres">
      <dgm:prSet presAssocID="{E0AFF1D6-AB64-4030-BD93-0CBFB039E5A0}" presName="thickLine" presStyleLbl="alignNode1" presStyleIdx="1" presStyleCnt="3"/>
      <dgm:spPr/>
    </dgm:pt>
    <dgm:pt modelId="{C0BED2ED-E237-4244-BC4A-C17EE24F17E6}" type="pres">
      <dgm:prSet presAssocID="{E0AFF1D6-AB64-4030-BD93-0CBFB039E5A0}" presName="horz1" presStyleCnt="0"/>
      <dgm:spPr/>
    </dgm:pt>
    <dgm:pt modelId="{6CD6B403-23A9-4B3B-B9B1-40520BBD7D96}" type="pres">
      <dgm:prSet presAssocID="{E0AFF1D6-AB64-4030-BD93-0CBFB039E5A0}" presName="tx1" presStyleLbl="revTx" presStyleIdx="1" presStyleCnt="3"/>
      <dgm:spPr/>
    </dgm:pt>
    <dgm:pt modelId="{E129E07D-D20B-4B17-83E0-DC8D830E793C}" type="pres">
      <dgm:prSet presAssocID="{E0AFF1D6-AB64-4030-BD93-0CBFB039E5A0}" presName="vert1" presStyleCnt="0"/>
      <dgm:spPr/>
    </dgm:pt>
    <dgm:pt modelId="{85E6CCA1-8B8F-4F02-BDF2-EC80DBED793E}" type="pres">
      <dgm:prSet presAssocID="{2925E88F-5567-4D50-B62F-AB3A2073E0B5}" presName="thickLine" presStyleLbl="alignNode1" presStyleIdx="2" presStyleCnt="3"/>
      <dgm:spPr/>
    </dgm:pt>
    <dgm:pt modelId="{6CA418C0-1C71-4FEC-91D9-C352E7DADEA4}" type="pres">
      <dgm:prSet presAssocID="{2925E88F-5567-4D50-B62F-AB3A2073E0B5}" presName="horz1" presStyleCnt="0"/>
      <dgm:spPr/>
    </dgm:pt>
    <dgm:pt modelId="{3994657E-C3F0-4D0B-97FB-0215E803B600}" type="pres">
      <dgm:prSet presAssocID="{2925E88F-5567-4D50-B62F-AB3A2073E0B5}" presName="tx1" presStyleLbl="revTx" presStyleIdx="2" presStyleCnt="3" custScaleY="100293"/>
      <dgm:spPr/>
    </dgm:pt>
    <dgm:pt modelId="{297C57C1-EDE1-4898-854F-F25C05CEF0B7}" type="pres">
      <dgm:prSet presAssocID="{2925E88F-5567-4D50-B62F-AB3A2073E0B5}" presName="vert1" presStyleCnt="0"/>
      <dgm:spPr/>
    </dgm:pt>
  </dgm:ptLst>
  <dgm:cxnLst>
    <dgm:cxn modelId="{8E9CF607-0BA8-4DBC-8175-ABCD6C42AF73}" type="presOf" srcId="{48A4B6A2-3BC8-49A2-A2F8-56189174D42E}" destId="{F101A7CD-77B0-4FBA-94EC-EC2F887CB0E6}" srcOrd="0" destOrd="0" presId="urn:microsoft.com/office/officeart/2008/layout/LinedList"/>
    <dgm:cxn modelId="{1B7CE233-8037-457D-94FE-FDABFA0F61B4}" type="presOf" srcId="{E0AFF1D6-AB64-4030-BD93-0CBFB039E5A0}" destId="{6CD6B403-23A9-4B3B-B9B1-40520BBD7D96}" srcOrd="0" destOrd="0" presId="urn:microsoft.com/office/officeart/2008/layout/LinedList"/>
    <dgm:cxn modelId="{23D76B87-141B-4016-A017-051E773758CF}" srcId="{DE186352-4DC8-4E62-9825-950009FB5DDC}" destId="{E0AFF1D6-AB64-4030-BD93-0CBFB039E5A0}" srcOrd="1" destOrd="0" parTransId="{F87D1C5E-007B-42BB-B580-FECD5FBF84DD}" sibTransId="{D80C1344-DD3A-481F-AF65-232067022AF5}"/>
    <dgm:cxn modelId="{5347EBA2-F9DD-44D3-995A-8BDF1FFCE14B}" type="presOf" srcId="{2925E88F-5567-4D50-B62F-AB3A2073E0B5}" destId="{3994657E-C3F0-4D0B-97FB-0215E803B600}" srcOrd="0" destOrd="0" presId="urn:microsoft.com/office/officeart/2008/layout/LinedList"/>
    <dgm:cxn modelId="{0CAE41C8-9D28-4AA4-BA51-E65E974725B2}" srcId="{DE186352-4DC8-4E62-9825-950009FB5DDC}" destId="{2925E88F-5567-4D50-B62F-AB3A2073E0B5}" srcOrd="2" destOrd="0" parTransId="{B4173907-DECC-4920-A58F-E99AFCDD9A67}" sibTransId="{22C9E008-5ED9-4273-9744-FB542C03CFFD}"/>
    <dgm:cxn modelId="{B433CFD7-78CD-4EAC-B474-E3F109845E82}" type="presOf" srcId="{DE186352-4DC8-4E62-9825-950009FB5DDC}" destId="{15F18E10-83D7-404F-8D12-5A8701230644}" srcOrd="0" destOrd="0" presId="urn:microsoft.com/office/officeart/2008/layout/LinedList"/>
    <dgm:cxn modelId="{3D3035FA-BA2F-4098-A71F-E5F0CE4292C7}" srcId="{DE186352-4DC8-4E62-9825-950009FB5DDC}" destId="{48A4B6A2-3BC8-49A2-A2F8-56189174D42E}" srcOrd="0" destOrd="0" parTransId="{4A0C1874-786A-4F4C-8D28-80BBEAC0E1C0}" sibTransId="{2AA417C7-67AB-4DAA-8DBB-7830B54BE73D}"/>
    <dgm:cxn modelId="{85A3FA28-6340-41CF-BFE7-BB810E8D86F2}" type="presParOf" srcId="{15F18E10-83D7-404F-8D12-5A8701230644}" destId="{9B07E907-DB4D-46D6-B277-F4F1783C0675}" srcOrd="0" destOrd="0" presId="urn:microsoft.com/office/officeart/2008/layout/LinedList"/>
    <dgm:cxn modelId="{4672DADC-E24E-4362-825C-F9FD538CCE60}" type="presParOf" srcId="{15F18E10-83D7-404F-8D12-5A8701230644}" destId="{B2A90CAC-A05F-489D-A0AB-0D12C09ED86B}" srcOrd="1" destOrd="0" presId="urn:microsoft.com/office/officeart/2008/layout/LinedList"/>
    <dgm:cxn modelId="{4A83D3F9-C458-4B7C-A415-42A58CE63392}" type="presParOf" srcId="{B2A90CAC-A05F-489D-A0AB-0D12C09ED86B}" destId="{F101A7CD-77B0-4FBA-94EC-EC2F887CB0E6}" srcOrd="0" destOrd="0" presId="urn:microsoft.com/office/officeart/2008/layout/LinedList"/>
    <dgm:cxn modelId="{FF5E378A-DDC7-4C0F-9CE7-584BBF476E93}" type="presParOf" srcId="{B2A90CAC-A05F-489D-A0AB-0D12C09ED86B}" destId="{26C9E1B4-1AEF-42E2-9653-099C58E742B6}" srcOrd="1" destOrd="0" presId="urn:microsoft.com/office/officeart/2008/layout/LinedList"/>
    <dgm:cxn modelId="{6B6B27BB-37DD-40C3-9AFC-A684AB5F6B72}" type="presParOf" srcId="{15F18E10-83D7-404F-8D12-5A8701230644}" destId="{A3C5863B-EE57-48E0-9CDA-FE708A8D9BA0}" srcOrd="2" destOrd="0" presId="urn:microsoft.com/office/officeart/2008/layout/LinedList"/>
    <dgm:cxn modelId="{54CD3FDE-4084-417F-84DE-4784135FF655}" type="presParOf" srcId="{15F18E10-83D7-404F-8D12-5A8701230644}" destId="{C0BED2ED-E237-4244-BC4A-C17EE24F17E6}" srcOrd="3" destOrd="0" presId="urn:microsoft.com/office/officeart/2008/layout/LinedList"/>
    <dgm:cxn modelId="{E32341E5-450E-4C85-B5B6-8DC099945A7B}" type="presParOf" srcId="{C0BED2ED-E237-4244-BC4A-C17EE24F17E6}" destId="{6CD6B403-23A9-4B3B-B9B1-40520BBD7D96}" srcOrd="0" destOrd="0" presId="urn:microsoft.com/office/officeart/2008/layout/LinedList"/>
    <dgm:cxn modelId="{5E569F6D-655D-49C3-B77B-328A272F41FD}" type="presParOf" srcId="{C0BED2ED-E237-4244-BC4A-C17EE24F17E6}" destId="{E129E07D-D20B-4B17-83E0-DC8D830E793C}" srcOrd="1" destOrd="0" presId="urn:microsoft.com/office/officeart/2008/layout/LinedList"/>
    <dgm:cxn modelId="{250ECA8D-433C-48EC-849F-7B36BC478F34}" type="presParOf" srcId="{15F18E10-83D7-404F-8D12-5A8701230644}" destId="{85E6CCA1-8B8F-4F02-BDF2-EC80DBED793E}" srcOrd="4" destOrd="0" presId="urn:microsoft.com/office/officeart/2008/layout/LinedList"/>
    <dgm:cxn modelId="{B96DE8BB-702B-4DBD-83AF-66293AD49EE0}" type="presParOf" srcId="{15F18E10-83D7-404F-8D12-5A8701230644}" destId="{6CA418C0-1C71-4FEC-91D9-C352E7DADEA4}" srcOrd="5" destOrd="0" presId="urn:microsoft.com/office/officeart/2008/layout/LinedList"/>
    <dgm:cxn modelId="{AEFD1E5F-EB4A-4C7D-9961-0DE0E7003039}" type="presParOf" srcId="{6CA418C0-1C71-4FEC-91D9-C352E7DADEA4}" destId="{3994657E-C3F0-4D0B-97FB-0215E803B600}" srcOrd="0" destOrd="0" presId="urn:microsoft.com/office/officeart/2008/layout/LinedList"/>
    <dgm:cxn modelId="{CDA58B28-174D-43DC-9EE4-7A53D2C9E3C4}" type="presParOf" srcId="{6CA418C0-1C71-4FEC-91D9-C352E7DADEA4}" destId="{297C57C1-EDE1-4898-854F-F25C05CEF0B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48A6C9-CC03-49BA-910E-63B3D5735AC2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3510BF-D745-4277-AE8C-7C939F4B439D}">
      <dgm:prSet custT="1"/>
      <dgm:spPr/>
      <dgm:t>
        <a:bodyPr/>
        <a:lstStyle/>
        <a:p>
          <a:r>
            <a:rPr lang="en-US" sz="2000" b="1" dirty="0">
              <a:solidFill>
                <a:schemeClr val="tx2"/>
              </a:solidFill>
            </a:rPr>
            <a:t>Automate</a:t>
          </a:r>
        </a:p>
      </dgm:t>
    </dgm:pt>
    <dgm:pt modelId="{AA6AE527-B1A7-4936-ACF2-8FAC1AC92547}" type="parTrans" cxnId="{EA7C4AE1-2DDE-4AFA-9F3B-B0E0509EFAA5}">
      <dgm:prSet/>
      <dgm:spPr/>
      <dgm:t>
        <a:bodyPr/>
        <a:lstStyle/>
        <a:p>
          <a:endParaRPr lang="en-US"/>
        </a:p>
      </dgm:t>
    </dgm:pt>
    <dgm:pt modelId="{13B228F7-2091-4098-851C-A1C8F7429C19}" type="sibTrans" cxnId="{EA7C4AE1-2DDE-4AFA-9F3B-B0E0509EFAA5}">
      <dgm:prSet/>
      <dgm:spPr/>
      <dgm:t>
        <a:bodyPr/>
        <a:lstStyle/>
        <a:p>
          <a:endParaRPr lang="en-US"/>
        </a:p>
      </dgm:t>
    </dgm:pt>
    <dgm:pt modelId="{A4D9C4B4-5C4E-4E39-85E7-98245504179B}">
      <dgm:prSet custT="1"/>
      <dgm:spPr/>
      <dgm:t>
        <a:bodyPr/>
        <a:lstStyle/>
        <a:p>
          <a:r>
            <a:rPr lang="en-US" sz="2000" b="1" dirty="0"/>
            <a:t>Regular Updates</a:t>
          </a:r>
          <a:r>
            <a:rPr lang="en-US" sz="2000" dirty="0"/>
            <a:t>: Automate firmware and software updates to address vulnerabilities.</a:t>
          </a:r>
        </a:p>
      </dgm:t>
    </dgm:pt>
    <dgm:pt modelId="{9F1D34E3-BA09-4FA8-ACFB-D9BC0D70D08B}" type="parTrans" cxnId="{636CD1CF-77A0-43D9-BC99-4CA483A7FC74}">
      <dgm:prSet/>
      <dgm:spPr/>
      <dgm:t>
        <a:bodyPr/>
        <a:lstStyle/>
        <a:p>
          <a:endParaRPr lang="en-US"/>
        </a:p>
      </dgm:t>
    </dgm:pt>
    <dgm:pt modelId="{E2710214-0148-40F4-BCF0-86BDC40686F2}" type="sibTrans" cxnId="{636CD1CF-77A0-43D9-BC99-4CA483A7FC74}">
      <dgm:prSet/>
      <dgm:spPr/>
      <dgm:t>
        <a:bodyPr/>
        <a:lstStyle/>
        <a:p>
          <a:endParaRPr lang="en-US"/>
        </a:p>
      </dgm:t>
    </dgm:pt>
    <dgm:pt modelId="{AED01A7E-8D3E-44B3-AB39-4602B56BA2D6}">
      <dgm:prSet custT="1"/>
      <dgm:spPr/>
      <dgm:t>
        <a:bodyPr/>
        <a:lstStyle/>
        <a:p>
          <a:r>
            <a:rPr lang="en-US" sz="2000" b="1" dirty="0">
              <a:solidFill>
                <a:schemeClr val="tx2"/>
              </a:solidFill>
            </a:rPr>
            <a:t>Implement</a:t>
          </a:r>
        </a:p>
      </dgm:t>
    </dgm:pt>
    <dgm:pt modelId="{9FE279D9-F0EC-462B-9C67-765821F3D0D2}" type="parTrans" cxnId="{7CABD02F-93BF-4106-9026-E68854EA6FDA}">
      <dgm:prSet/>
      <dgm:spPr/>
      <dgm:t>
        <a:bodyPr/>
        <a:lstStyle/>
        <a:p>
          <a:endParaRPr lang="en-US"/>
        </a:p>
      </dgm:t>
    </dgm:pt>
    <dgm:pt modelId="{6F880C66-1D96-4852-8B08-2E197FAFF6CC}" type="sibTrans" cxnId="{7CABD02F-93BF-4106-9026-E68854EA6FDA}">
      <dgm:prSet/>
      <dgm:spPr/>
      <dgm:t>
        <a:bodyPr/>
        <a:lstStyle/>
        <a:p>
          <a:endParaRPr lang="en-US"/>
        </a:p>
      </dgm:t>
    </dgm:pt>
    <dgm:pt modelId="{0A25E62F-B4F8-43AA-A901-87CC9F01AA9D}">
      <dgm:prSet custT="1"/>
      <dgm:spPr/>
      <dgm:t>
        <a:bodyPr/>
        <a:lstStyle/>
        <a:p>
          <a:r>
            <a:rPr lang="en-US" sz="2000" b="1" dirty="0"/>
            <a:t>Device Identity Management</a:t>
          </a:r>
          <a:r>
            <a:rPr lang="en-US" sz="2000" dirty="0"/>
            <a:t>: Implement strong authentication and authorization.</a:t>
          </a:r>
        </a:p>
      </dgm:t>
    </dgm:pt>
    <dgm:pt modelId="{AF24D88F-5EF7-4326-AE3E-181234C06A39}" type="parTrans" cxnId="{9820AE06-F4D0-46C2-A25E-22495D395E86}">
      <dgm:prSet/>
      <dgm:spPr/>
      <dgm:t>
        <a:bodyPr/>
        <a:lstStyle/>
        <a:p>
          <a:endParaRPr lang="en-US"/>
        </a:p>
      </dgm:t>
    </dgm:pt>
    <dgm:pt modelId="{F402AA04-22B7-47CB-AD13-94E65317E4C6}" type="sibTrans" cxnId="{9820AE06-F4D0-46C2-A25E-22495D395E86}">
      <dgm:prSet/>
      <dgm:spPr/>
      <dgm:t>
        <a:bodyPr/>
        <a:lstStyle/>
        <a:p>
          <a:endParaRPr lang="en-US"/>
        </a:p>
      </dgm:t>
    </dgm:pt>
    <dgm:pt modelId="{8CED75D9-B1B2-4B4E-8509-8D0B8144ED58}">
      <dgm:prSet custT="1"/>
      <dgm:spPr/>
      <dgm:t>
        <a:bodyPr/>
        <a:lstStyle/>
        <a:p>
          <a:r>
            <a:rPr lang="en-US" sz="2000" b="1" dirty="0">
              <a:solidFill>
                <a:schemeClr val="tx2"/>
              </a:solidFill>
            </a:rPr>
            <a:t>Encrypt</a:t>
          </a:r>
        </a:p>
      </dgm:t>
    </dgm:pt>
    <dgm:pt modelId="{D7D12EB8-3EC9-411C-BD68-E78226E4E8B2}" type="parTrans" cxnId="{4B1D4A33-4D7E-4A6C-BC27-183D71DB7270}">
      <dgm:prSet/>
      <dgm:spPr/>
      <dgm:t>
        <a:bodyPr/>
        <a:lstStyle/>
        <a:p>
          <a:endParaRPr lang="en-US"/>
        </a:p>
      </dgm:t>
    </dgm:pt>
    <dgm:pt modelId="{D137B273-5F56-47B5-8EC5-2A974A6F7BE9}" type="sibTrans" cxnId="{4B1D4A33-4D7E-4A6C-BC27-183D71DB7270}">
      <dgm:prSet/>
      <dgm:spPr/>
      <dgm:t>
        <a:bodyPr/>
        <a:lstStyle/>
        <a:p>
          <a:endParaRPr lang="en-US"/>
        </a:p>
      </dgm:t>
    </dgm:pt>
    <dgm:pt modelId="{115418FE-7387-4B65-938F-1A4ECCA9BEE5}">
      <dgm:prSet custT="1"/>
      <dgm:spPr/>
      <dgm:t>
        <a:bodyPr/>
        <a:lstStyle/>
        <a:p>
          <a:r>
            <a:rPr lang="en-US" sz="2000" b="1" dirty="0"/>
            <a:t>End-to-End Encryption</a:t>
          </a:r>
          <a:r>
            <a:rPr lang="en-US" sz="2000" dirty="0"/>
            <a:t>: Encrypt data across all IoT communications.</a:t>
          </a:r>
        </a:p>
      </dgm:t>
    </dgm:pt>
    <dgm:pt modelId="{BAD7F550-9417-4E51-8B16-82203BA1205A}" type="parTrans" cxnId="{6E900051-93B6-4B97-837C-2B9D970F34D8}">
      <dgm:prSet/>
      <dgm:spPr/>
      <dgm:t>
        <a:bodyPr/>
        <a:lstStyle/>
        <a:p>
          <a:endParaRPr lang="en-US"/>
        </a:p>
      </dgm:t>
    </dgm:pt>
    <dgm:pt modelId="{B02CDD7F-7E8E-46FC-87C2-B45A158FB763}" type="sibTrans" cxnId="{6E900051-93B6-4B97-837C-2B9D970F34D8}">
      <dgm:prSet/>
      <dgm:spPr/>
      <dgm:t>
        <a:bodyPr/>
        <a:lstStyle/>
        <a:p>
          <a:endParaRPr lang="en-US"/>
        </a:p>
      </dgm:t>
    </dgm:pt>
    <dgm:pt modelId="{ECFD458C-5C9F-465F-8DC2-0443C151788C}">
      <dgm:prSet custT="1"/>
      <dgm:spPr/>
      <dgm:t>
        <a:bodyPr/>
        <a:lstStyle/>
        <a:p>
          <a:r>
            <a:rPr lang="en-US" sz="2000" b="1" dirty="0">
              <a:solidFill>
                <a:schemeClr val="tx2"/>
              </a:solidFill>
            </a:rPr>
            <a:t>Use</a:t>
          </a:r>
        </a:p>
      </dgm:t>
    </dgm:pt>
    <dgm:pt modelId="{2378C5A5-5FCB-40BE-8794-784F66624D55}" type="parTrans" cxnId="{DBB09B19-380E-47DC-B010-B59D2EB53890}">
      <dgm:prSet/>
      <dgm:spPr/>
      <dgm:t>
        <a:bodyPr/>
        <a:lstStyle/>
        <a:p>
          <a:endParaRPr lang="en-US"/>
        </a:p>
      </dgm:t>
    </dgm:pt>
    <dgm:pt modelId="{D8D7ED6B-0486-47DC-9AFD-AEAA0338119F}" type="sibTrans" cxnId="{DBB09B19-380E-47DC-B010-B59D2EB53890}">
      <dgm:prSet/>
      <dgm:spPr/>
      <dgm:t>
        <a:bodyPr/>
        <a:lstStyle/>
        <a:p>
          <a:endParaRPr lang="en-US"/>
        </a:p>
      </dgm:t>
    </dgm:pt>
    <dgm:pt modelId="{FF732F99-EAF0-484E-B086-1C232E0DCE2E}">
      <dgm:prSet custT="1"/>
      <dgm:spPr/>
      <dgm:t>
        <a:bodyPr/>
        <a:lstStyle/>
        <a:p>
          <a:r>
            <a:rPr lang="en-US" sz="2000" b="1" dirty="0"/>
            <a:t>AI and ML Security</a:t>
          </a:r>
          <a:r>
            <a:rPr lang="en-US" sz="2000" dirty="0"/>
            <a:t>: Use AI and ML for advanced threat detection and response.</a:t>
          </a:r>
        </a:p>
      </dgm:t>
    </dgm:pt>
    <dgm:pt modelId="{7A968EC0-E14E-4B1D-8720-75D8D94005F6}" type="parTrans" cxnId="{79BC40E9-8DAD-4E86-AF5A-42C49D7C49C0}">
      <dgm:prSet/>
      <dgm:spPr/>
      <dgm:t>
        <a:bodyPr/>
        <a:lstStyle/>
        <a:p>
          <a:endParaRPr lang="en-US"/>
        </a:p>
      </dgm:t>
    </dgm:pt>
    <dgm:pt modelId="{CCAE2C06-7BBD-4E20-9525-F4528B42ABD4}" type="sibTrans" cxnId="{79BC40E9-8DAD-4E86-AF5A-42C49D7C49C0}">
      <dgm:prSet/>
      <dgm:spPr/>
      <dgm:t>
        <a:bodyPr/>
        <a:lstStyle/>
        <a:p>
          <a:endParaRPr lang="en-US"/>
        </a:p>
      </dgm:t>
    </dgm:pt>
    <dgm:pt modelId="{6196AB4E-4DFC-4117-A973-794E45F3A669}">
      <dgm:prSet custT="1"/>
      <dgm:spPr/>
      <dgm:t>
        <a:bodyPr/>
        <a:lstStyle/>
        <a:p>
          <a:r>
            <a:rPr lang="en-US" sz="2000" b="1" dirty="0">
              <a:solidFill>
                <a:schemeClr val="tx2"/>
              </a:solidFill>
            </a:rPr>
            <a:t>Training</a:t>
          </a:r>
        </a:p>
      </dgm:t>
    </dgm:pt>
    <dgm:pt modelId="{8EACA8BC-4DBD-486A-BE94-976B39824DA4}" type="parTrans" cxnId="{860B25E8-62C7-4E7C-9EA5-078903A5AC6C}">
      <dgm:prSet/>
      <dgm:spPr/>
      <dgm:t>
        <a:bodyPr/>
        <a:lstStyle/>
        <a:p>
          <a:endParaRPr lang="en-US"/>
        </a:p>
      </dgm:t>
    </dgm:pt>
    <dgm:pt modelId="{3D2FFABE-7CCD-4203-9F03-F9208E8FE4C9}" type="sibTrans" cxnId="{860B25E8-62C7-4E7C-9EA5-078903A5AC6C}">
      <dgm:prSet/>
      <dgm:spPr/>
      <dgm:t>
        <a:bodyPr/>
        <a:lstStyle/>
        <a:p>
          <a:endParaRPr lang="en-US"/>
        </a:p>
      </dgm:t>
    </dgm:pt>
    <dgm:pt modelId="{36A5BC83-E479-42DA-AC38-54FF04680FFF}">
      <dgm:prSet custT="1"/>
      <dgm:spPr/>
      <dgm:t>
        <a:bodyPr/>
        <a:lstStyle/>
        <a:p>
          <a:r>
            <a:rPr lang="en-US" sz="2000" b="1" dirty="0"/>
            <a:t>User Training</a:t>
          </a:r>
          <a:r>
            <a:rPr lang="en-US" sz="2000" dirty="0"/>
            <a:t>: Enhance security awareness through targeted training programs.</a:t>
          </a:r>
        </a:p>
      </dgm:t>
    </dgm:pt>
    <dgm:pt modelId="{137346D9-C5E4-4760-B1FF-BB03CD09CE03}" type="parTrans" cxnId="{7CFE4139-9821-4B39-93D0-A06B8F9BC0FA}">
      <dgm:prSet/>
      <dgm:spPr/>
      <dgm:t>
        <a:bodyPr/>
        <a:lstStyle/>
        <a:p>
          <a:endParaRPr lang="en-US"/>
        </a:p>
      </dgm:t>
    </dgm:pt>
    <dgm:pt modelId="{169A0D7B-6494-4BC8-8D63-F8708D5F506B}" type="sibTrans" cxnId="{7CFE4139-9821-4B39-93D0-A06B8F9BC0FA}">
      <dgm:prSet/>
      <dgm:spPr/>
      <dgm:t>
        <a:bodyPr/>
        <a:lstStyle/>
        <a:p>
          <a:endParaRPr lang="en-US"/>
        </a:p>
      </dgm:t>
    </dgm:pt>
    <dgm:pt modelId="{35E092EA-2FD0-49F4-857B-37D8542AAC71}" type="pres">
      <dgm:prSet presAssocID="{8348A6C9-CC03-49BA-910E-63B3D5735AC2}" presName="Name0" presStyleCnt="0">
        <dgm:presLayoutVars>
          <dgm:dir/>
          <dgm:animLvl val="lvl"/>
          <dgm:resizeHandles val="exact"/>
        </dgm:presLayoutVars>
      </dgm:prSet>
      <dgm:spPr/>
    </dgm:pt>
    <dgm:pt modelId="{028683FD-7C83-41AB-84BB-ABF45DA4C367}" type="pres">
      <dgm:prSet presAssocID="{433510BF-D745-4277-AE8C-7C939F4B439D}" presName="linNode" presStyleCnt="0"/>
      <dgm:spPr/>
    </dgm:pt>
    <dgm:pt modelId="{16D9EB22-737D-448C-95AA-E9C445FD9810}" type="pres">
      <dgm:prSet presAssocID="{433510BF-D745-4277-AE8C-7C939F4B439D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3157A0DA-99A0-42BA-9D58-956BC6B7AA52}" type="pres">
      <dgm:prSet presAssocID="{433510BF-D745-4277-AE8C-7C939F4B439D}" presName="descendantText" presStyleLbl="alignNode1" presStyleIdx="0" presStyleCnt="5">
        <dgm:presLayoutVars>
          <dgm:bulletEnabled/>
        </dgm:presLayoutVars>
      </dgm:prSet>
      <dgm:spPr/>
    </dgm:pt>
    <dgm:pt modelId="{6AE22E49-E81F-4E8F-B472-0C303916D78D}" type="pres">
      <dgm:prSet presAssocID="{13B228F7-2091-4098-851C-A1C8F7429C19}" presName="sp" presStyleCnt="0"/>
      <dgm:spPr/>
    </dgm:pt>
    <dgm:pt modelId="{79C308B8-3257-4A8C-AF78-7A2E892493F6}" type="pres">
      <dgm:prSet presAssocID="{AED01A7E-8D3E-44B3-AB39-4602B56BA2D6}" presName="linNode" presStyleCnt="0"/>
      <dgm:spPr/>
    </dgm:pt>
    <dgm:pt modelId="{1C7777EB-5C14-457C-AD1B-613217EF982F}" type="pres">
      <dgm:prSet presAssocID="{AED01A7E-8D3E-44B3-AB39-4602B56BA2D6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EAA1A321-AB32-4575-BC05-C8396CD55D61}" type="pres">
      <dgm:prSet presAssocID="{AED01A7E-8D3E-44B3-AB39-4602B56BA2D6}" presName="descendantText" presStyleLbl="alignNode1" presStyleIdx="1" presStyleCnt="5">
        <dgm:presLayoutVars>
          <dgm:bulletEnabled/>
        </dgm:presLayoutVars>
      </dgm:prSet>
      <dgm:spPr/>
    </dgm:pt>
    <dgm:pt modelId="{A90CD4F6-F86C-450D-8ADC-791AE5C137F3}" type="pres">
      <dgm:prSet presAssocID="{6F880C66-1D96-4852-8B08-2E197FAFF6CC}" presName="sp" presStyleCnt="0"/>
      <dgm:spPr/>
    </dgm:pt>
    <dgm:pt modelId="{6538D6AE-4FD1-4648-92F3-301B1CAC0C66}" type="pres">
      <dgm:prSet presAssocID="{8CED75D9-B1B2-4B4E-8509-8D0B8144ED58}" presName="linNode" presStyleCnt="0"/>
      <dgm:spPr/>
    </dgm:pt>
    <dgm:pt modelId="{CB3540EA-57E0-4505-A21F-42C6E09D23DB}" type="pres">
      <dgm:prSet presAssocID="{8CED75D9-B1B2-4B4E-8509-8D0B8144ED58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741A6292-514F-48BA-BC27-37DC953DA350}" type="pres">
      <dgm:prSet presAssocID="{8CED75D9-B1B2-4B4E-8509-8D0B8144ED58}" presName="descendantText" presStyleLbl="alignNode1" presStyleIdx="2" presStyleCnt="5">
        <dgm:presLayoutVars>
          <dgm:bulletEnabled/>
        </dgm:presLayoutVars>
      </dgm:prSet>
      <dgm:spPr/>
    </dgm:pt>
    <dgm:pt modelId="{1C742BE9-CD06-4FD7-9933-EA874D6B6338}" type="pres">
      <dgm:prSet presAssocID="{D137B273-5F56-47B5-8EC5-2A974A6F7BE9}" presName="sp" presStyleCnt="0"/>
      <dgm:spPr/>
    </dgm:pt>
    <dgm:pt modelId="{597A9D55-6565-4AD5-9F2F-D303B0054F73}" type="pres">
      <dgm:prSet presAssocID="{ECFD458C-5C9F-465F-8DC2-0443C151788C}" presName="linNode" presStyleCnt="0"/>
      <dgm:spPr/>
    </dgm:pt>
    <dgm:pt modelId="{6AF5D8EB-43E2-4336-A4B3-F202B13C5C6B}" type="pres">
      <dgm:prSet presAssocID="{ECFD458C-5C9F-465F-8DC2-0443C151788C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9D26D7DD-EF28-4D7B-B383-A51AF5C968D5}" type="pres">
      <dgm:prSet presAssocID="{ECFD458C-5C9F-465F-8DC2-0443C151788C}" presName="descendantText" presStyleLbl="alignNode1" presStyleIdx="3" presStyleCnt="5">
        <dgm:presLayoutVars>
          <dgm:bulletEnabled/>
        </dgm:presLayoutVars>
      </dgm:prSet>
      <dgm:spPr/>
    </dgm:pt>
    <dgm:pt modelId="{52C7AC53-C574-452F-AD7F-C7C4576822E7}" type="pres">
      <dgm:prSet presAssocID="{D8D7ED6B-0486-47DC-9AFD-AEAA0338119F}" presName="sp" presStyleCnt="0"/>
      <dgm:spPr/>
    </dgm:pt>
    <dgm:pt modelId="{F41F7087-A896-4909-94D7-B3E74A31341F}" type="pres">
      <dgm:prSet presAssocID="{6196AB4E-4DFC-4117-A973-794E45F3A669}" presName="linNode" presStyleCnt="0"/>
      <dgm:spPr/>
    </dgm:pt>
    <dgm:pt modelId="{9680C4BB-F8ED-402D-8C64-1DCF8E49318E}" type="pres">
      <dgm:prSet presAssocID="{6196AB4E-4DFC-4117-A973-794E45F3A669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15A27F81-0E11-4E8A-8296-2D4EFC8FA421}" type="pres">
      <dgm:prSet presAssocID="{6196AB4E-4DFC-4117-A973-794E45F3A669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20F08901-03AD-4B7D-8094-464AB8A73139}" type="presOf" srcId="{ECFD458C-5C9F-465F-8DC2-0443C151788C}" destId="{6AF5D8EB-43E2-4336-A4B3-F202B13C5C6B}" srcOrd="0" destOrd="0" presId="urn:microsoft.com/office/officeart/2016/7/layout/VerticalHollowActionList"/>
    <dgm:cxn modelId="{B035EB04-491F-4FB9-A338-3A30FFAF78AE}" type="presOf" srcId="{8348A6C9-CC03-49BA-910E-63B3D5735AC2}" destId="{35E092EA-2FD0-49F4-857B-37D8542AAC71}" srcOrd="0" destOrd="0" presId="urn:microsoft.com/office/officeart/2016/7/layout/VerticalHollowActionList"/>
    <dgm:cxn modelId="{9820AE06-F4D0-46C2-A25E-22495D395E86}" srcId="{AED01A7E-8D3E-44B3-AB39-4602B56BA2D6}" destId="{0A25E62F-B4F8-43AA-A901-87CC9F01AA9D}" srcOrd="0" destOrd="0" parTransId="{AF24D88F-5EF7-4326-AE3E-181234C06A39}" sibTransId="{F402AA04-22B7-47CB-AD13-94E65317E4C6}"/>
    <dgm:cxn modelId="{221C2F0D-656A-4829-AE86-7AE4F8FD6218}" type="presOf" srcId="{6196AB4E-4DFC-4117-A973-794E45F3A669}" destId="{9680C4BB-F8ED-402D-8C64-1DCF8E49318E}" srcOrd="0" destOrd="0" presId="urn:microsoft.com/office/officeart/2016/7/layout/VerticalHollowActionList"/>
    <dgm:cxn modelId="{DBB09B19-380E-47DC-B010-B59D2EB53890}" srcId="{8348A6C9-CC03-49BA-910E-63B3D5735AC2}" destId="{ECFD458C-5C9F-465F-8DC2-0443C151788C}" srcOrd="3" destOrd="0" parTransId="{2378C5A5-5FCB-40BE-8794-784F66624D55}" sibTransId="{D8D7ED6B-0486-47DC-9AFD-AEAA0338119F}"/>
    <dgm:cxn modelId="{7CABD02F-93BF-4106-9026-E68854EA6FDA}" srcId="{8348A6C9-CC03-49BA-910E-63B3D5735AC2}" destId="{AED01A7E-8D3E-44B3-AB39-4602B56BA2D6}" srcOrd="1" destOrd="0" parTransId="{9FE279D9-F0EC-462B-9C67-765821F3D0D2}" sibTransId="{6F880C66-1D96-4852-8B08-2E197FAFF6CC}"/>
    <dgm:cxn modelId="{4B1D4A33-4D7E-4A6C-BC27-183D71DB7270}" srcId="{8348A6C9-CC03-49BA-910E-63B3D5735AC2}" destId="{8CED75D9-B1B2-4B4E-8509-8D0B8144ED58}" srcOrd="2" destOrd="0" parTransId="{D7D12EB8-3EC9-411C-BD68-E78226E4E8B2}" sibTransId="{D137B273-5F56-47B5-8EC5-2A974A6F7BE9}"/>
    <dgm:cxn modelId="{FBDF9D36-784C-4B1C-B9C1-5006EA85730C}" type="presOf" srcId="{36A5BC83-E479-42DA-AC38-54FF04680FFF}" destId="{15A27F81-0E11-4E8A-8296-2D4EFC8FA421}" srcOrd="0" destOrd="0" presId="urn:microsoft.com/office/officeart/2016/7/layout/VerticalHollowActionList"/>
    <dgm:cxn modelId="{7CFE4139-9821-4B39-93D0-A06B8F9BC0FA}" srcId="{6196AB4E-4DFC-4117-A973-794E45F3A669}" destId="{36A5BC83-E479-42DA-AC38-54FF04680FFF}" srcOrd="0" destOrd="0" parTransId="{137346D9-C5E4-4760-B1FF-BB03CD09CE03}" sibTransId="{169A0D7B-6494-4BC8-8D63-F8708D5F506B}"/>
    <dgm:cxn modelId="{5A76F562-4CCA-48A1-AA93-89BDEBC405FC}" type="presOf" srcId="{0A25E62F-B4F8-43AA-A901-87CC9F01AA9D}" destId="{EAA1A321-AB32-4575-BC05-C8396CD55D61}" srcOrd="0" destOrd="0" presId="urn:microsoft.com/office/officeart/2016/7/layout/VerticalHollowActionList"/>
    <dgm:cxn modelId="{F3F8F46F-2F7F-4624-A94C-0EF022E0C7DA}" type="presOf" srcId="{FF732F99-EAF0-484E-B086-1C232E0DCE2E}" destId="{9D26D7DD-EF28-4D7B-B383-A51AF5C968D5}" srcOrd="0" destOrd="0" presId="urn:microsoft.com/office/officeart/2016/7/layout/VerticalHollowActionList"/>
    <dgm:cxn modelId="{6E900051-93B6-4B97-837C-2B9D970F34D8}" srcId="{8CED75D9-B1B2-4B4E-8509-8D0B8144ED58}" destId="{115418FE-7387-4B65-938F-1A4ECCA9BEE5}" srcOrd="0" destOrd="0" parTransId="{BAD7F550-9417-4E51-8B16-82203BA1205A}" sibTransId="{B02CDD7F-7E8E-46FC-87C2-B45A158FB763}"/>
    <dgm:cxn modelId="{7771D9B7-2B77-435D-B69D-90A9CDCB6C09}" type="presOf" srcId="{8CED75D9-B1B2-4B4E-8509-8D0B8144ED58}" destId="{CB3540EA-57E0-4505-A21F-42C6E09D23DB}" srcOrd="0" destOrd="0" presId="urn:microsoft.com/office/officeart/2016/7/layout/VerticalHollowActionList"/>
    <dgm:cxn modelId="{E17392C7-D95E-43B4-BABE-070E17D89191}" type="presOf" srcId="{115418FE-7387-4B65-938F-1A4ECCA9BEE5}" destId="{741A6292-514F-48BA-BC27-37DC953DA350}" srcOrd="0" destOrd="0" presId="urn:microsoft.com/office/officeart/2016/7/layout/VerticalHollowActionList"/>
    <dgm:cxn modelId="{EA271FC8-BD92-4E7E-9943-4EA7659A93DC}" type="presOf" srcId="{A4D9C4B4-5C4E-4E39-85E7-98245504179B}" destId="{3157A0DA-99A0-42BA-9D58-956BC6B7AA52}" srcOrd="0" destOrd="0" presId="urn:microsoft.com/office/officeart/2016/7/layout/VerticalHollowActionList"/>
    <dgm:cxn modelId="{636CD1CF-77A0-43D9-BC99-4CA483A7FC74}" srcId="{433510BF-D745-4277-AE8C-7C939F4B439D}" destId="{A4D9C4B4-5C4E-4E39-85E7-98245504179B}" srcOrd="0" destOrd="0" parTransId="{9F1D34E3-BA09-4FA8-ACFB-D9BC0D70D08B}" sibTransId="{E2710214-0148-40F4-BCF0-86BDC40686F2}"/>
    <dgm:cxn modelId="{725047D5-B5BC-4EE8-99E6-9CDC5683B321}" type="presOf" srcId="{433510BF-D745-4277-AE8C-7C939F4B439D}" destId="{16D9EB22-737D-448C-95AA-E9C445FD9810}" srcOrd="0" destOrd="0" presId="urn:microsoft.com/office/officeart/2016/7/layout/VerticalHollowActionList"/>
    <dgm:cxn modelId="{EA7C4AE1-2DDE-4AFA-9F3B-B0E0509EFAA5}" srcId="{8348A6C9-CC03-49BA-910E-63B3D5735AC2}" destId="{433510BF-D745-4277-AE8C-7C939F4B439D}" srcOrd="0" destOrd="0" parTransId="{AA6AE527-B1A7-4936-ACF2-8FAC1AC92547}" sibTransId="{13B228F7-2091-4098-851C-A1C8F7429C19}"/>
    <dgm:cxn modelId="{BA619EE3-7EC1-416C-A73A-72112D7967AC}" type="presOf" srcId="{AED01A7E-8D3E-44B3-AB39-4602B56BA2D6}" destId="{1C7777EB-5C14-457C-AD1B-613217EF982F}" srcOrd="0" destOrd="0" presId="urn:microsoft.com/office/officeart/2016/7/layout/VerticalHollowActionList"/>
    <dgm:cxn modelId="{860B25E8-62C7-4E7C-9EA5-078903A5AC6C}" srcId="{8348A6C9-CC03-49BA-910E-63B3D5735AC2}" destId="{6196AB4E-4DFC-4117-A973-794E45F3A669}" srcOrd="4" destOrd="0" parTransId="{8EACA8BC-4DBD-486A-BE94-976B39824DA4}" sibTransId="{3D2FFABE-7CCD-4203-9F03-F9208E8FE4C9}"/>
    <dgm:cxn modelId="{79BC40E9-8DAD-4E86-AF5A-42C49D7C49C0}" srcId="{ECFD458C-5C9F-465F-8DC2-0443C151788C}" destId="{FF732F99-EAF0-484E-B086-1C232E0DCE2E}" srcOrd="0" destOrd="0" parTransId="{7A968EC0-E14E-4B1D-8720-75D8D94005F6}" sibTransId="{CCAE2C06-7BBD-4E20-9525-F4528B42ABD4}"/>
    <dgm:cxn modelId="{224E575A-AD11-4097-B2FA-4875480C0CB3}" type="presParOf" srcId="{35E092EA-2FD0-49F4-857B-37D8542AAC71}" destId="{028683FD-7C83-41AB-84BB-ABF45DA4C367}" srcOrd="0" destOrd="0" presId="urn:microsoft.com/office/officeart/2016/7/layout/VerticalHollowActionList"/>
    <dgm:cxn modelId="{08C74483-B264-45FD-85C0-C014232F43A0}" type="presParOf" srcId="{028683FD-7C83-41AB-84BB-ABF45DA4C367}" destId="{16D9EB22-737D-448C-95AA-E9C445FD9810}" srcOrd="0" destOrd="0" presId="urn:microsoft.com/office/officeart/2016/7/layout/VerticalHollowActionList"/>
    <dgm:cxn modelId="{0EF8E7EA-F53D-45A8-94E9-76B74F3D772A}" type="presParOf" srcId="{028683FD-7C83-41AB-84BB-ABF45DA4C367}" destId="{3157A0DA-99A0-42BA-9D58-956BC6B7AA52}" srcOrd="1" destOrd="0" presId="urn:microsoft.com/office/officeart/2016/7/layout/VerticalHollowActionList"/>
    <dgm:cxn modelId="{555F61AC-97BD-41A8-8313-0CA3ADDFAC4C}" type="presParOf" srcId="{35E092EA-2FD0-49F4-857B-37D8542AAC71}" destId="{6AE22E49-E81F-4E8F-B472-0C303916D78D}" srcOrd="1" destOrd="0" presId="urn:microsoft.com/office/officeart/2016/7/layout/VerticalHollowActionList"/>
    <dgm:cxn modelId="{975401A2-AA5F-49ED-A69C-8A89028D1C3B}" type="presParOf" srcId="{35E092EA-2FD0-49F4-857B-37D8542AAC71}" destId="{79C308B8-3257-4A8C-AF78-7A2E892493F6}" srcOrd="2" destOrd="0" presId="urn:microsoft.com/office/officeart/2016/7/layout/VerticalHollowActionList"/>
    <dgm:cxn modelId="{DAA10D3E-AFDD-4C19-8FE7-0B534D2E29DF}" type="presParOf" srcId="{79C308B8-3257-4A8C-AF78-7A2E892493F6}" destId="{1C7777EB-5C14-457C-AD1B-613217EF982F}" srcOrd="0" destOrd="0" presId="urn:microsoft.com/office/officeart/2016/7/layout/VerticalHollowActionList"/>
    <dgm:cxn modelId="{03D7DCD2-C974-4F4B-8B47-9039F61513DC}" type="presParOf" srcId="{79C308B8-3257-4A8C-AF78-7A2E892493F6}" destId="{EAA1A321-AB32-4575-BC05-C8396CD55D61}" srcOrd="1" destOrd="0" presId="urn:microsoft.com/office/officeart/2016/7/layout/VerticalHollowActionList"/>
    <dgm:cxn modelId="{D4A54E08-A74B-4453-A9DD-90CE608CF4F3}" type="presParOf" srcId="{35E092EA-2FD0-49F4-857B-37D8542AAC71}" destId="{A90CD4F6-F86C-450D-8ADC-791AE5C137F3}" srcOrd="3" destOrd="0" presId="urn:microsoft.com/office/officeart/2016/7/layout/VerticalHollowActionList"/>
    <dgm:cxn modelId="{722EFA7C-68A1-44C7-9DA0-59AE1F8B7C0A}" type="presParOf" srcId="{35E092EA-2FD0-49F4-857B-37D8542AAC71}" destId="{6538D6AE-4FD1-4648-92F3-301B1CAC0C66}" srcOrd="4" destOrd="0" presId="urn:microsoft.com/office/officeart/2016/7/layout/VerticalHollowActionList"/>
    <dgm:cxn modelId="{72D245F5-62CD-4863-BDE6-87F32ADCCE0F}" type="presParOf" srcId="{6538D6AE-4FD1-4648-92F3-301B1CAC0C66}" destId="{CB3540EA-57E0-4505-A21F-42C6E09D23DB}" srcOrd="0" destOrd="0" presId="urn:microsoft.com/office/officeart/2016/7/layout/VerticalHollowActionList"/>
    <dgm:cxn modelId="{03D62D9D-98A7-4921-BBEE-2F6E53508DDD}" type="presParOf" srcId="{6538D6AE-4FD1-4648-92F3-301B1CAC0C66}" destId="{741A6292-514F-48BA-BC27-37DC953DA350}" srcOrd="1" destOrd="0" presId="urn:microsoft.com/office/officeart/2016/7/layout/VerticalHollowActionList"/>
    <dgm:cxn modelId="{8A1403CB-7DF9-49F1-B20B-DA2CA1AB25BF}" type="presParOf" srcId="{35E092EA-2FD0-49F4-857B-37D8542AAC71}" destId="{1C742BE9-CD06-4FD7-9933-EA874D6B6338}" srcOrd="5" destOrd="0" presId="urn:microsoft.com/office/officeart/2016/7/layout/VerticalHollowActionList"/>
    <dgm:cxn modelId="{E4F3F931-DB23-44DE-92E7-E51DEE8B68BB}" type="presParOf" srcId="{35E092EA-2FD0-49F4-857B-37D8542AAC71}" destId="{597A9D55-6565-4AD5-9F2F-D303B0054F73}" srcOrd="6" destOrd="0" presId="urn:microsoft.com/office/officeart/2016/7/layout/VerticalHollowActionList"/>
    <dgm:cxn modelId="{C2A1014B-86BE-4724-B33D-D0C817F2155A}" type="presParOf" srcId="{597A9D55-6565-4AD5-9F2F-D303B0054F73}" destId="{6AF5D8EB-43E2-4336-A4B3-F202B13C5C6B}" srcOrd="0" destOrd="0" presId="urn:microsoft.com/office/officeart/2016/7/layout/VerticalHollowActionList"/>
    <dgm:cxn modelId="{3A12FC5A-F843-4E8F-A6B2-41FE7ED8DFB3}" type="presParOf" srcId="{597A9D55-6565-4AD5-9F2F-D303B0054F73}" destId="{9D26D7DD-EF28-4D7B-B383-A51AF5C968D5}" srcOrd="1" destOrd="0" presId="urn:microsoft.com/office/officeart/2016/7/layout/VerticalHollowActionList"/>
    <dgm:cxn modelId="{C99286B1-58C9-4A2C-B498-ED55ED5BDD5B}" type="presParOf" srcId="{35E092EA-2FD0-49F4-857B-37D8542AAC71}" destId="{52C7AC53-C574-452F-AD7F-C7C4576822E7}" srcOrd="7" destOrd="0" presId="urn:microsoft.com/office/officeart/2016/7/layout/VerticalHollowActionList"/>
    <dgm:cxn modelId="{2BD02CE6-3AE0-405C-B50F-18868EC01B78}" type="presParOf" srcId="{35E092EA-2FD0-49F4-857B-37D8542AAC71}" destId="{F41F7087-A896-4909-94D7-B3E74A31341F}" srcOrd="8" destOrd="0" presId="urn:microsoft.com/office/officeart/2016/7/layout/VerticalHollowActionList"/>
    <dgm:cxn modelId="{EDD1E273-DBB0-43AF-B36F-95BD1FB3ABF4}" type="presParOf" srcId="{F41F7087-A896-4909-94D7-B3E74A31341F}" destId="{9680C4BB-F8ED-402D-8C64-1DCF8E49318E}" srcOrd="0" destOrd="0" presId="urn:microsoft.com/office/officeart/2016/7/layout/VerticalHollowActionList"/>
    <dgm:cxn modelId="{FD1EB953-A9DC-4243-B8CC-FC368F133663}" type="presParOf" srcId="{F41F7087-A896-4909-94D7-B3E74A31341F}" destId="{15A27F81-0E11-4E8A-8296-2D4EFC8FA421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754F2-A993-49ED-8D1B-F994D44BC79C}">
      <dsp:nvSpPr>
        <dsp:cNvPr id="0" name=""/>
        <dsp:cNvSpPr/>
      </dsp:nvSpPr>
      <dsp:spPr>
        <a:xfrm>
          <a:off x="0" y="5095"/>
          <a:ext cx="3622877" cy="947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Botnets</a:t>
          </a:r>
          <a:r>
            <a:rPr lang="en-US" sz="2000" kern="1200" dirty="0"/>
            <a:t>: Malware enables attackers to access IoT devices and infiltrate networks.</a:t>
          </a:r>
        </a:p>
      </dsp:txBody>
      <dsp:txXfrm>
        <a:off x="27745" y="32840"/>
        <a:ext cx="3567387" cy="891780"/>
      </dsp:txXfrm>
    </dsp:sp>
    <dsp:sp modelId="{BEAFA441-C695-4A5D-A597-8008C102A2E4}">
      <dsp:nvSpPr>
        <dsp:cNvPr id="0" name=""/>
        <dsp:cNvSpPr/>
      </dsp:nvSpPr>
      <dsp:spPr>
        <a:xfrm rot="5400000">
          <a:off x="1622653" y="959572"/>
          <a:ext cx="355226" cy="426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672385" y="995094"/>
        <a:ext cx="255763" cy="248658"/>
      </dsp:txXfrm>
    </dsp:sp>
    <dsp:sp modelId="{45F71730-FD5E-4187-A1AF-E07A4B7186F8}">
      <dsp:nvSpPr>
        <dsp:cNvPr id="0" name=""/>
        <dsp:cNvSpPr/>
      </dsp:nvSpPr>
      <dsp:spPr>
        <a:xfrm>
          <a:off x="0" y="1426001"/>
          <a:ext cx="3622877" cy="947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Weak</a:t>
          </a:r>
          <a:r>
            <a:rPr lang="en-US" sz="2000" kern="1200" dirty="0"/>
            <a:t> </a:t>
          </a:r>
          <a:r>
            <a:rPr lang="en-US" sz="2000" b="1" kern="1200" dirty="0"/>
            <a:t>Passwords</a:t>
          </a:r>
          <a:r>
            <a:rPr lang="en-US" sz="2000" kern="1200" dirty="0"/>
            <a:t>: Default or simple passwords make devices easy targets.</a:t>
          </a:r>
        </a:p>
      </dsp:txBody>
      <dsp:txXfrm>
        <a:off x="27745" y="1453746"/>
        <a:ext cx="3567387" cy="891780"/>
      </dsp:txXfrm>
    </dsp:sp>
    <dsp:sp modelId="{6E23AAA2-A088-4C21-8279-C0118E41A70D}">
      <dsp:nvSpPr>
        <dsp:cNvPr id="0" name=""/>
        <dsp:cNvSpPr/>
      </dsp:nvSpPr>
      <dsp:spPr>
        <a:xfrm rot="5400000">
          <a:off x="1633825" y="2396954"/>
          <a:ext cx="355226" cy="426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683557" y="2432476"/>
        <a:ext cx="255763" cy="248658"/>
      </dsp:txXfrm>
    </dsp:sp>
    <dsp:sp modelId="{9314EACD-3BE0-4CA9-96E1-F20C44596706}">
      <dsp:nvSpPr>
        <dsp:cNvPr id="0" name=""/>
        <dsp:cNvSpPr/>
      </dsp:nvSpPr>
      <dsp:spPr>
        <a:xfrm>
          <a:off x="0" y="2846908"/>
          <a:ext cx="3622877" cy="947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Data Theft</a:t>
          </a:r>
          <a:r>
            <a:rPr lang="en-US" sz="2000" kern="1200" dirty="0"/>
            <a:t>: Attackers steal sensitive financial or personal information.</a:t>
          </a:r>
        </a:p>
      </dsp:txBody>
      <dsp:txXfrm>
        <a:off x="27745" y="2874653"/>
        <a:ext cx="3567387" cy="891780"/>
      </dsp:txXfrm>
    </dsp:sp>
    <dsp:sp modelId="{35C9C757-6FF1-4541-B022-45C46C6A3D57}">
      <dsp:nvSpPr>
        <dsp:cNvPr id="0" name=""/>
        <dsp:cNvSpPr/>
      </dsp:nvSpPr>
      <dsp:spPr>
        <a:xfrm rot="5400000">
          <a:off x="1633825" y="3817860"/>
          <a:ext cx="355226" cy="426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683557" y="3853382"/>
        <a:ext cx="255763" cy="248658"/>
      </dsp:txXfrm>
    </dsp:sp>
    <dsp:sp modelId="{4176CFDC-1730-4054-B9A6-03CB6753AA07}">
      <dsp:nvSpPr>
        <dsp:cNvPr id="0" name=""/>
        <dsp:cNvSpPr/>
      </dsp:nvSpPr>
      <dsp:spPr>
        <a:xfrm>
          <a:off x="0" y="4267814"/>
          <a:ext cx="3622877" cy="947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DoS/DDoS Attacks</a:t>
          </a:r>
          <a:r>
            <a:rPr lang="en-US" sz="2000" kern="1200" dirty="0"/>
            <a:t>: Overloading devices or networks with traffic disrupts services.</a:t>
          </a:r>
        </a:p>
      </dsp:txBody>
      <dsp:txXfrm>
        <a:off x="27745" y="4295559"/>
        <a:ext cx="3567387" cy="891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5873E-1B31-46AC-A087-6EEB4DDE940F}">
      <dsp:nvSpPr>
        <dsp:cNvPr id="0" name=""/>
        <dsp:cNvSpPr/>
      </dsp:nvSpPr>
      <dsp:spPr>
        <a:xfrm>
          <a:off x="2639031" y="1519"/>
          <a:ext cx="3824261" cy="10028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On Individuals</a:t>
          </a:r>
          <a:r>
            <a:rPr lang="en-US" sz="2000" kern="1200" dirty="0"/>
            <a:t>: Identity theft, invasion of privacy, and physical harm.</a:t>
          </a:r>
        </a:p>
      </dsp:txBody>
      <dsp:txXfrm>
        <a:off x="2687986" y="50474"/>
        <a:ext cx="3726351" cy="904942"/>
      </dsp:txXfrm>
    </dsp:sp>
    <dsp:sp modelId="{81E3EED3-E1BF-41A0-8BE3-D8ED3CC88D86}">
      <dsp:nvSpPr>
        <dsp:cNvPr id="0" name=""/>
        <dsp:cNvSpPr/>
      </dsp:nvSpPr>
      <dsp:spPr>
        <a:xfrm>
          <a:off x="2639031" y="1054514"/>
          <a:ext cx="3848489" cy="10028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On Organizations</a:t>
          </a:r>
          <a:r>
            <a:rPr lang="en-US" sz="2000" kern="1200" dirty="0"/>
            <a:t>: Operational disruptions, data loss, financial losses, and reputational damage.</a:t>
          </a:r>
        </a:p>
      </dsp:txBody>
      <dsp:txXfrm>
        <a:off x="2687986" y="1103469"/>
        <a:ext cx="3750579" cy="904942"/>
      </dsp:txXfrm>
    </dsp:sp>
    <dsp:sp modelId="{AB4A5415-16A7-46F3-A188-67120C2EBA98}">
      <dsp:nvSpPr>
        <dsp:cNvPr id="0" name=""/>
        <dsp:cNvSpPr/>
      </dsp:nvSpPr>
      <dsp:spPr>
        <a:xfrm>
          <a:off x="2639031" y="2107509"/>
          <a:ext cx="3865936" cy="10028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On Critical Infrastructure</a:t>
          </a:r>
          <a:r>
            <a:rPr lang="en-US" sz="2000" kern="1200" dirty="0"/>
            <a:t>: Power outages, compromised public safety.</a:t>
          </a:r>
        </a:p>
      </dsp:txBody>
      <dsp:txXfrm>
        <a:off x="2687986" y="2156464"/>
        <a:ext cx="3768026" cy="9049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E1DE3-8911-4778-9077-99A210FFA09B}">
      <dsp:nvSpPr>
        <dsp:cNvPr id="0" name=""/>
        <dsp:cNvSpPr/>
      </dsp:nvSpPr>
      <dsp:spPr>
        <a:xfrm>
          <a:off x="0" y="157531"/>
          <a:ext cx="8958805" cy="18439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A01E2-D46B-4C86-8D50-D1FEA4C14201}">
      <dsp:nvSpPr>
        <dsp:cNvPr id="0" name=""/>
        <dsp:cNvSpPr/>
      </dsp:nvSpPr>
      <dsp:spPr>
        <a:xfrm>
          <a:off x="539656" y="588928"/>
          <a:ext cx="981722" cy="9811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1F9B9-6BAD-472F-89DB-3965C85DDEFA}">
      <dsp:nvSpPr>
        <dsp:cNvPr id="0" name=""/>
        <dsp:cNvSpPr/>
      </dsp:nvSpPr>
      <dsp:spPr>
        <a:xfrm>
          <a:off x="2061034" y="314957"/>
          <a:ext cx="6703910" cy="1602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817" tIns="175817" rIns="175817" bIns="1758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  <a:latin typeface="+mn-lt"/>
              <a:ea typeface="Verdana" panose="020B0604030504040204" pitchFamily="34" charset="0"/>
              <a:cs typeface="Tahoma" panose="020B0604030504040204" pitchFamily="34" charset="0"/>
            </a:rPr>
            <a:t>The Mirai botnet: </a:t>
          </a:r>
          <a:r>
            <a:rPr lang="en-US" sz="2000" b="0" kern="1200" dirty="0">
              <a:solidFill>
                <a:schemeClr val="tx2"/>
              </a:solidFill>
              <a:latin typeface="+mn-lt"/>
              <a:ea typeface="Verdana" panose="020B0604030504040204" pitchFamily="34" charset="0"/>
              <a:cs typeface="Tahoma" panose="020B0604030504040204" pitchFamily="34" charset="0"/>
            </a:rPr>
            <a:t>Mirai is a botnet malware that exploits poorly protected IoT devices. In 2016, it infected IoT devices by leveraging</a:t>
          </a:r>
          <a:r>
            <a:rPr lang="en-US" sz="2000" kern="1200" dirty="0">
              <a:solidFill>
                <a:schemeClr val="tx2"/>
              </a:solidFill>
              <a:latin typeface="+mn-lt"/>
              <a:ea typeface="Verdana" panose="020B0604030504040204" pitchFamily="34" charset="0"/>
              <a:cs typeface="Tahoma" panose="020B0604030504040204" pitchFamily="34" charset="0"/>
            </a:rPr>
            <a:t> weak credentials (e.g., default passwords) to build a network of compromised devices. This launched massive DDoS attacks, disrupting major websites like Amazon, Twitter, and Netflix.</a:t>
          </a:r>
        </a:p>
      </dsp:txBody>
      <dsp:txXfrm>
        <a:off x="2061034" y="314957"/>
        <a:ext cx="6703910" cy="1602667"/>
      </dsp:txXfrm>
    </dsp:sp>
    <dsp:sp modelId="{2DB060A4-E586-481B-A8B0-082C56218109}">
      <dsp:nvSpPr>
        <dsp:cNvPr id="0" name=""/>
        <dsp:cNvSpPr/>
      </dsp:nvSpPr>
      <dsp:spPr>
        <a:xfrm>
          <a:off x="0" y="2407546"/>
          <a:ext cx="8958805" cy="19178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B346D-6DE8-4333-AD67-563D416C46A1}">
      <dsp:nvSpPr>
        <dsp:cNvPr id="0" name=""/>
        <dsp:cNvSpPr/>
      </dsp:nvSpPr>
      <dsp:spPr>
        <a:xfrm>
          <a:off x="539656" y="2875874"/>
          <a:ext cx="981722" cy="9811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D4D88-A43E-4AD0-9AEC-579E75686767}">
      <dsp:nvSpPr>
        <dsp:cNvPr id="0" name=""/>
        <dsp:cNvSpPr/>
      </dsp:nvSpPr>
      <dsp:spPr>
        <a:xfrm>
          <a:off x="2061034" y="2568629"/>
          <a:ext cx="6703910" cy="172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44" tIns="182244" rIns="182244" bIns="1822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</a:rPr>
            <a:t>The Meris botnet</a:t>
          </a:r>
          <a:r>
            <a:rPr lang="en-US" sz="2000" b="0" kern="1200" dirty="0">
              <a:solidFill>
                <a:schemeClr val="tx2"/>
              </a:solidFill>
            </a:rPr>
            <a:t>: Meris is an advanced botnet malware, an augmented and refined version of Mirai. It </a:t>
          </a:r>
          <a:r>
            <a:rPr lang="en-US" sz="2000" kern="1200" dirty="0">
              <a:solidFill>
                <a:schemeClr val="tx2"/>
              </a:solidFill>
            </a:rPr>
            <a:t>exploits vulnerabilities in IoT devices, particularly targeting routers with outdated firmware, to launch powerful DDoS attacks, peaking at 21.8 million requests per second (RPS).</a:t>
          </a:r>
        </a:p>
      </dsp:txBody>
      <dsp:txXfrm>
        <a:off x="2061034" y="2568629"/>
        <a:ext cx="6703910" cy="1729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7E907-DB4D-46D6-B277-F4F1783C0675}">
      <dsp:nvSpPr>
        <dsp:cNvPr id="0" name=""/>
        <dsp:cNvSpPr/>
      </dsp:nvSpPr>
      <dsp:spPr>
        <a:xfrm>
          <a:off x="0" y="2"/>
          <a:ext cx="3669174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1A7CD-77B0-4FBA-94EC-EC2F887CB0E6}">
      <dsp:nvSpPr>
        <dsp:cNvPr id="0" name=""/>
        <dsp:cNvSpPr/>
      </dsp:nvSpPr>
      <dsp:spPr>
        <a:xfrm>
          <a:off x="0" y="2"/>
          <a:ext cx="3669174" cy="1611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</a:rPr>
            <a:t>Device-Level Security</a:t>
          </a:r>
          <a:r>
            <a:rPr lang="en-US" sz="2000" kern="1200" dirty="0">
              <a:solidFill>
                <a:schemeClr val="tx2"/>
              </a:solidFill>
            </a:rPr>
            <a:t>: Strong authentication, encryption, firmware updates, physical hardening.</a:t>
          </a:r>
        </a:p>
      </dsp:txBody>
      <dsp:txXfrm>
        <a:off x="0" y="2"/>
        <a:ext cx="3669174" cy="1611164"/>
      </dsp:txXfrm>
    </dsp:sp>
    <dsp:sp modelId="{A3C5863B-EE57-48E0-9CDA-FE708A8D9BA0}">
      <dsp:nvSpPr>
        <dsp:cNvPr id="0" name=""/>
        <dsp:cNvSpPr/>
      </dsp:nvSpPr>
      <dsp:spPr>
        <a:xfrm>
          <a:off x="0" y="1611166"/>
          <a:ext cx="3669174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D6B403-23A9-4B3B-B9B1-40520BBD7D96}">
      <dsp:nvSpPr>
        <dsp:cNvPr id="0" name=""/>
        <dsp:cNvSpPr/>
      </dsp:nvSpPr>
      <dsp:spPr>
        <a:xfrm>
          <a:off x="0" y="1611166"/>
          <a:ext cx="3669174" cy="1611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</a:rPr>
            <a:t>Network-Level Security</a:t>
          </a:r>
          <a:r>
            <a:rPr lang="en-US" sz="2000" kern="1200" dirty="0">
              <a:solidFill>
                <a:schemeClr val="tx2"/>
              </a:solidFill>
            </a:rPr>
            <a:t>: Network segmentation, firewalls, intrusion detection systems (IDS).</a:t>
          </a:r>
        </a:p>
      </dsp:txBody>
      <dsp:txXfrm>
        <a:off x="0" y="1611166"/>
        <a:ext cx="3669174" cy="1611164"/>
      </dsp:txXfrm>
    </dsp:sp>
    <dsp:sp modelId="{85E6CCA1-8B8F-4F02-BDF2-EC80DBED793E}">
      <dsp:nvSpPr>
        <dsp:cNvPr id="0" name=""/>
        <dsp:cNvSpPr/>
      </dsp:nvSpPr>
      <dsp:spPr>
        <a:xfrm>
          <a:off x="0" y="3222330"/>
          <a:ext cx="3669174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94657E-C3F0-4D0B-97FB-0215E803B600}">
      <dsp:nvSpPr>
        <dsp:cNvPr id="0" name=""/>
        <dsp:cNvSpPr/>
      </dsp:nvSpPr>
      <dsp:spPr>
        <a:xfrm>
          <a:off x="0" y="3222330"/>
          <a:ext cx="3665590" cy="1615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</a:rPr>
            <a:t>Data Security</a:t>
          </a:r>
          <a:r>
            <a:rPr lang="en-US" sz="2000" kern="1200" dirty="0">
              <a:solidFill>
                <a:schemeClr val="tx2"/>
              </a:solidFill>
            </a:rPr>
            <a:t>: Data minimization, tokenization, regular backups, IoT Security by Design, and Legal/Regulatory Approaches.</a:t>
          </a:r>
        </a:p>
      </dsp:txBody>
      <dsp:txXfrm>
        <a:off x="0" y="3222330"/>
        <a:ext cx="3665590" cy="16158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A0DA-99A0-42BA-9D58-956BC6B7AA52}">
      <dsp:nvSpPr>
        <dsp:cNvPr id="0" name=""/>
        <dsp:cNvSpPr/>
      </dsp:nvSpPr>
      <dsp:spPr>
        <a:xfrm>
          <a:off x="773188" y="2346"/>
          <a:ext cx="3092755" cy="1029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61508" rIns="60008" bIns="2615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Regular Updates</a:t>
          </a:r>
          <a:r>
            <a:rPr lang="en-US" sz="2000" kern="1200" dirty="0"/>
            <a:t>: Automate firmware and software updates to address vulnerabilities.</a:t>
          </a:r>
        </a:p>
      </dsp:txBody>
      <dsp:txXfrm>
        <a:off x="773188" y="2346"/>
        <a:ext cx="3092755" cy="1029560"/>
      </dsp:txXfrm>
    </dsp:sp>
    <dsp:sp modelId="{16D9EB22-737D-448C-95AA-E9C445FD9810}">
      <dsp:nvSpPr>
        <dsp:cNvPr id="0" name=""/>
        <dsp:cNvSpPr/>
      </dsp:nvSpPr>
      <dsp:spPr>
        <a:xfrm>
          <a:off x="0" y="2346"/>
          <a:ext cx="773188" cy="1029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15" tIns="101698" rIns="40915" bIns="10169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</a:rPr>
            <a:t>Automate</a:t>
          </a:r>
        </a:p>
      </dsp:txBody>
      <dsp:txXfrm>
        <a:off x="0" y="2346"/>
        <a:ext cx="773188" cy="1029560"/>
      </dsp:txXfrm>
    </dsp:sp>
    <dsp:sp modelId="{EAA1A321-AB32-4575-BC05-C8396CD55D61}">
      <dsp:nvSpPr>
        <dsp:cNvPr id="0" name=""/>
        <dsp:cNvSpPr/>
      </dsp:nvSpPr>
      <dsp:spPr>
        <a:xfrm>
          <a:off x="773188" y="1093680"/>
          <a:ext cx="3092755" cy="1029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61508" rIns="60008" bIns="2615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Device Identity Management</a:t>
          </a:r>
          <a:r>
            <a:rPr lang="en-US" sz="2000" kern="1200" dirty="0"/>
            <a:t>: Implement strong authentication and authorization.</a:t>
          </a:r>
        </a:p>
      </dsp:txBody>
      <dsp:txXfrm>
        <a:off x="773188" y="1093680"/>
        <a:ext cx="3092755" cy="1029560"/>
      </dsp:txXfrm>
    </dsp:sp>
    <dsp:sp modelId="{1C7777EB-5C14-457C-AD1B-613217EF982F}">
      <dsp:nvSpPr>
        <dsp:cNvPr id="0" name=""/>
        <dsp:cNvSpPr/>
      </dsp:nvSpPr>
      <dsp:spPr>
        <a:xfrm>
          <a:off x="0" y="1093680"/>
          <a:ext cx="773188" cy="1029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15" tIns="101698" rIns="40915" bIns="10169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</a:rPr>
            <a:t>Implement</a:t>
          </a:r>
        </a:p>
      </dsp:txBody>
      <dsp:txXfrm>
        <a:off x="0" y="1093680"/>
        <a:ext cx="773188" cy="1029560"/>
      </dsp:txXfrm>
    </dsp:sp>
    <dsp:sp modelId="{741A6292-514F-48BA-BC27-37DC953DA350}">
      <dsp:nvSpPr>
        <dsp:cNvPr id="0" name=""/>
        <dsp:cNvSpPr/>
      </dsp:nvSpPr>
      <dsp:spPr>
        <a:xfrm>
          <a:off x="773188" y="2185014"/>
          <a:ext cx="3092755" cy="1029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61508" rIns="60008" bIns="2615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End-to-End Encryption</a:t>
          </a:r>
          <a:r>
            <a:rPr lang="en-US" sz="2000" kern="1200" dirty="0"/>
            <a:t>: Encrypt data across all IoT communications.</a:t>
          </a:r>
        </a:p>
      </dsp:txBody>
      <dsp:txXfrm>
        <a:off x="773188" y="2185014"/>
        <a:ext cx="3092755" cy="1029560"/>
      </dsp:txXfrm>
    </dsp:sp>
    <dsp:sp modelId="{CB3540EA-57E0-4505-A21F-42C6E09D23DB}">
      <dsp:nvSpPr>
        <dsp:cNvPr id="0" name=""/>
        <dsp:cNvSpPr/>
      </dsp:nvSpPr>
      <dsp:spPr>
        <a:xfrm>
          <a:off x="0" y="2185014"/>
          <a:ext cx="773188" cy="1029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15" tIns="101698" rIns="40915" bIns="10169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</a:rPr>
            <a:t>Encrypt</a:t>
          </a:r>
        </a:p>
      </dsp:txBody>
      <dsp:txXfrm>
        <a:off x="0" y="2185014"/>
        <a:ext cx="773188" cy="1029560"/>
      </dsp:txXfrm>
    </dsp:sp>
    <dsp:sp modelId="{9D26D7DD-EF28-4D7B-B383-A51AF5C968D5}">
      <dsp:nvSpPr>
        <dsp:cNvPr id="0" name=""/>
        <dsp:cNvSpPr/>
      </dsp:nvSpPr>
      <dsp:spPr>
        <a:xfrm>
          <a:off x="773188" y="3276348"/>
          <a:ext cx="3092755" cy="1029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61508" rIns="60008" bIns="2615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AI and ML Security</a:t>
          </a:r>
          <a:r>
            <a:rPr lang="en-US" sz="2000" kern="1200" dirty="0"/>
            <a:t>: Use AI and ML for advanced threat detection and response.</a:t>
          </a:r>
        </a:p>
      </dsp:txBody>
      <dsp:txXfrm>
        <a:off x="773188" y="3276348"/>
        <a:ext cx="3092755" cy="1029560"/>
      </dsp:txXfrm>
    </dsp:sp>
    <dsp:sp modelId="{6AF5D8EB-43E2-4336-A4B3-F202B13C5C6B}">
      <dsp:nvSpPr>
        <dsp:cNvPr id="0" name=""/>
        <dsp:cNvSpPr/>
      </dsp:nvSpPr>
      <dsp:spPr>
        <a:xfrm>
          <a:off x="0" y="3276348"/>
          <a:ext cx="773188" cy="1029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15" tIns="101698" rIns="40915" bIns="10169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</a:rPr>
            <a:t>Use</a:t>
          </a:r>
        </a:p>
      </dsp:txBody>
      <dsp:txXfrm>
        <a:off x="0" y="3276348"/>
        <a:ext cx="773188" cy="1029560"/>
      </dsp:txXfrm>
    </dsp:sp>
    <dsp:sp modelId="{15A27F81-0E11-4E8A-8296-2D4EFC8FA421}">
      <dsp:nvSpPr>
        <dsp:cNvPr id="0" name=""/>
        <dsp:cNvSpPr/>
      </dsp:nvSpPr>
      <dsp:spPr>
        <a:xfrm>
          <a:off x="773188" y="4367683"/>
          <a:ext cx="3092755" cy="1029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61508" rIns="60008" bIns="2615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User Training</a:t>
          </a:r>
          <a:r>
            <a:rPr lang="en-US" sz="2000" kern="1200" dirty="0"/>
            <a:t>: Enhance security awareness through targeted training programs.</a:t>
          </a:r>
        </a:p>
      </dsp:txBody>
      <dsp:txXfrm>
        <a:off x="773188" y="4367683"/>
        <a:ext cx="3092755" cy="1029560"/>
      </dsp:txXfrm>
    </dsp:sp>
    <dsp:sp modelId="{9680C4BB-F8ED-402D-8C64-1DCF8E49318E}">
      <dsp:nvSpPr>
        <dsp:cNvPr id="0" name=""/>
        <dsp:cNvSpPr/>
      </dsp:nvSpPr>
      <dsp:spPr>
        <a:xfrm>
          <a:off x="0" y="4367683"/>
          <a:ext cx="773188" cy="1029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15" tIns="101698" rIns="40915" bIns="10169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</a:rPr>
            <a:t>Training</a:t>
          </a:r>
        </a:p>
      </dsp:txBody>
      <dsp:txXfrm>
        <a:off x="0" y="4367683"/>
        <a:ext cx="773188" cy="1029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621" y="5116529"/>
            <a:ext cx="8727312" cy="1000655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 b="1" dirty="0">
                <a:solidFill>
                  <a:schemeClr val="tx2"/>
                </a:solidFill>
              </a:rPr>
              <a:t>Mitigating Cybersecurity Threats in Internet of Things (IoT) Devices: Strategies and Solutions</a:t>
            </a:r>
          </a:p>
        </p:txBody>
      </p:sp>
      <p:pic>
        <p:nvPicPr>
          <p:cNvPr id="5" name="Picture 4" descr="A hand touching a globe&#10;&#10;Description automatically generated">
            <a:extLst>
              <a:ext uri="{FF2B5EF4-FFF2-40B4-BE49-F238E27FC236}">
                <a16:creationId xmlns:a16="http://schemas.microsoft.com/office/drawing/2014/main" id="{394C4081-07B6-AAF0-3E0B-84B2A308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15" b="17205"/>
          <a:stretch/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792" y="4580785"/>
            <a:ext cx="7388386" cy="484374"/>
          </a:xfrm>
        </p:spPr>
        <p:txBody>
          <a:bodyPr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400" b="1" dirty="0">
                <a:solidFill>
                  <a:schemeClr val="tx2"/>
                </a:solidFill>
              </a:rPr>
              <a:t>Seminar on Emerging Technologies</a:t>
            </a:r>
          </a:p>
          <a:p>
            <a:pPr algn="l">
              <a:lnSpc>
                <a:spcPct val="90000"/>
              </a:lnSpc>
            </a:pPr>
            <a:r>
              <a:rPr lang="en-US" sz="1400" b="1" dirty="0">
                <a:solidFill>
                  <a:schemeClr val="tx2"/>
                </a:solidFill>
              </a:rPr>
              <a:t>By Clifford Edewor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with a white face&#10;&#10;Description automatically generated with medium confidence">
            <a:extLst>
              <a:ext uri="{FF2B5EF4-FFF2-40B4-BE49-F238E27FC236}">
                <a16:creationId xmlns:a16="http://schemas.microsoft.com/office/drawing/2014/main" id="{FE90C7DB-7629-48E6-775F-BCBCC151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132" r="5384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7" y="-300942"/>
            <a:ext cx="4164600" cy="197927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Solutions and Future Directions</a:t>
            </a:r>
          </a:p>
        </p:txBody>
      </p:sp>
      <p:graphicFrame>
        <p:nvGraphicFramePr>
          <p:cNvPr id="101" name="Content Placeholder 3">
            <a:extLst>
              <a:ext uri="{FF2B5EF4-FFF2-40B4-BE49-F238E27FC236}">
                <a16:creationId xmlns:a16="http://schemas.microsoft.com/office/drawing/2014/main" id="{0888014E-62D6-6B3C-A771-52C6A8CCD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578965"/>
              </p:ext>
            </p:extLst>
          </p:nvPr>
        </p:nvGraphicFramePr>
        <p:xfrm>
          <a:off x="185195" y="1458410"/>
          <a:ext cx="3865944" cy="5399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with a network of icons&#10;&#10;Description automatically generated with medium confidence">
            <a:extLst>
              <a:ext uri="{FF2B5EF4-FFF2-40B4-BE49-F238E27FC236}">
                <a16:creationId xmlns:a16="http://schemas.microsoft.com/office/drawing/2014/main" id="{5CAC455F-6F80-011C-CB57-E8B3B319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22" r="1" b="1"/>
          <a:stretch/>
        </p:blipFill>
        <p:spPr>
          <a:xfrm>
            <a:off x="20" y="10"/>
            <a:ext cx="9171076" cy="46669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2987478"/>
            <a:ext cx="9171095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" y="4293781"/>
            <a:ext cx="3345064" cy="176718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085" y="3889094"/>
            <a:ext cx="5671593" cy="296889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2"/>
                </a:solidFill>
              </a:rPr>
              <a:t>Securing IoT devices requires a multi-faceted approach with regular updates, strong device identity management, and encryption. Advanced technologies like AI/ML and blockchain help mitigate risks from botnets. Collaboration among manufacturers, governments, and users is crucial for a secure and evolving IoT ecosystem.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close-up of a drone&#10;&#10;Description automatically generated">
            <a:extLst>
              <a:ext uri="{FF2B5EF4-FFF2-40B4-BE49-F238E27FC236}">
                <a16:creationId xmlns:a16="http://schemas.microsoft.com/office/drawing/2014/main" id="{3DC09CFC-81BC-CAA4-3EAC-4242A588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83" r="1" b="15191"/>
          <a:stretch/>
        </p:blipFill>
        <p:spPr>
          <a:xfrm>
            <a:off x="-2287" y="-6184"/>
            <a:ext cx="9139428" cy="352049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98" y="4584690"/>
            <a:ext cx="2651868" cy="815474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0666" y="3555137"/>
            <a:ext cx="6121679" cy="3296901"/>
          </a:xfrm>
          <a:noFill/>
        </p:spPr>
        <p:txBody>
          <a:bodyPr anchor="t">
            <a:normAutofit fontScale="2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9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bg1"/>
                </a:solidFill>
              </a:rPr>
              <a:t>1. Baker, W., Hutton, A., &amp; Hylender, C. (2023). The IoT Cybersecurity Threat Landscape: Vulnerabilities and Mitigation Strategies. Journal of Cybersecurity, 19(4), 45-67.</a:t>
            </a:r>
          </a:p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bg1"/>
                </a:solidFill>
              </a:rPr>
              <a:t>2. National Institute of Standards and Technology (NIST). (2020). NIST Framework for Improving Critical Infrastructure Cybersecurity. https://www.nist.gov/cyberframework.</a:t>
            </a:r>
          </a:p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bg1"/>
                </a:solidFill>
              </a:rPr>
              <a:t>3. Williams, J. (2022). Securing the Internet of Things: Challenges and Solutions. Cybersecurity Insights, 32(1), 101-119.</a:t>
            </a:r>
          </a:p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bg1"/>
                </a:solidFill>
              </a:rPr>
              <a:t>4. Federal Trade Commission (FTC). (2019). Privacy &amp; Security Implications of the Internet of Things. https://www.ftc.gov/reports/privacy-security-iot.</a:t>
            </a:r>
          </a:p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bg1"/>
                </a:solidFill>
              </a:rPr>
              <a:t>5. Cisco Systems. (2021). The Role of Network-Level Security in IoT Protection. Cisco Security White Paper. https://www.cisco.com/security/iot.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" y="3752849"/>
            <a:ext cx="3167966" cy="2452687"/>
          </a:xfrm>
        </p:spPr>
        <p:txBody>
          <a:bodyPr anchor="ctr">
            <a:normAutofit/>
          </a:bodyPr>
          <a:lstStyle/>
          <a:p>
            <a:r>
              <a:rPr lang="en-US" sz="4200" b="1" dirty="0">
                <a:solidFill>
                  <a:schemeClr val="tx2"/>
                </a:solidFill>
              </a:rPr>
              <a:t>Introduction To IoT</a:t>
            </a:r>
            <a:endParaRPr lang="en-US" sz="4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ED822-FFC1-F4C7-4E8E-CEF52AB3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73" b="15760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2"/>
                </a:solidFill>
              </a:rPr>
              <a:t>      What is IoT?</a:t>
            </a:r>
          </a:p>
          <a:p>
            <a:r>
              <a:rPr lang="en-US" sz="2100" dirty="0">
                <a:solidFill>
                  <a:schemeClr val="tx2"/>
                </a:solidFill>
              </a:rPr>
              <a:t>A network of interconnected devices that collect, transmit, and process data without human intervention.</a:t>
            </a:r>
          </a:p>
          <a:p>
            <a:r>
              <a:rPr lang="en-US" sz="2100" dirty="0">
                <a:solidFill>
                  <a:schemeClr val="tx2"/>
                </a:solidFill>
              </a:rPr>
              <a:t>Over 15 billion connected IoT devices globally as of 2023, expected to increase exponentially.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1" name="Rectangle 36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oT_Ecosystem_Illustration.png"/>
          <p:cNvPicPr>
            <a:picLocks noChangeAspect="1"/>
          </p:cNvPicPr>
          <p:nvPr/>
        </p:nvPicPr>
        <p:blipFill>
          <a:blip r:embed="rId2"/>
          <a:srcRect r="3" b="5438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362" name="Rectangle 36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5215" y="10"/>
            <a:ext cx="3296497" cy="226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b="1" dirty="0">
                <a:solidFill>
                  <a:schemeClr val="tx2"/>
                </a:solidFill>
              </a:rPr>
              <a:t>IoT Ecosystem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7261" y="2327939"/>
            <a:ext cx="3134450" cy="194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An illustration showing various interconnected IoT devices and 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0FD05-D381-C5BE-17AF-CC343317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51" r="3519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5929" y="10"/>
            <a:ext cx="3805784" cy="204870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Cybersecurity Challenges in IoT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048720"/>
            <a:ext cx="3095690" cy="427765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</a:rPr>
              <a:t>IoT devices introduce significant cybersecurity risks.</a:t>
            </a:r>
          </a:p>
          <a:p>
            <a:r>
              <a:rPr lang="en-US" sz="2100" dirty="0">
                <a:solidFill>
                  <a:schemeClr val="tx2"/>
                </a:solidFill>
              </a:rPr>
              <a:t>Challenges include resource constraints, lack of robust security measures, and decentralized nature.</a:t>
            </a:r>
          </a:p>
          <a:p>
            <a:r>
              <a:rPr lang="en-US" sz="2100" dirty="0">
                <a:solidFill>
                  <a:schemeClr val="tx2"/>
                </a:solidFill>
              </a:rPr>
              <a:t>Vulnerabilities to data breaches, malware, and physical attacks.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63722-66E0-543C-4452-46DD5E7A6E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5438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5619" y="10"/>
            <a:ext cx="4396093" cy="22650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tx2"/>
                </a:solidFill>
              </a:rPr>
              <a:t>Current Landscape of IoT Cybersecurity Threats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257" y="2451887"/>
            <a:ext cx="3008254" cy="426450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300" b="1" dirty="0">
                <a:solidFill>
                  <a:schemeClr val="tx2"/>
                </a:solidFill>
              </a:rPr>
              <a:t>Types of IoT Devices</a:t>
            </a:r>
            <a:r>
              <a:rPr lang="en-US" sz="2300" dirty="0">
                <a:solidFill>
                  <a:schemeClr val="tx2"/>
                </a:solidFill>
              </a:rPr>
              <a:t>:</a:t>
            </a:r>
          </a:p>
          <a:p>
            <a:r>
              <a:rPr lang="en-US" sz="2300" dirty="0">
                <a:solidFill>
                  <a:schemeClr val="tx2"/>
                </a:solidFill>
              </a:rPr>
              <a:t>Smartphones</a:t>
            </a:r>
          </a:p>
          <a:p>
            <a:r>
              <a:rPr lang="en-US" sz="2300" dirty="0">
                <a:solidFill>
                  <a:schemeClr val="tx2"/>
                </a:solidFill>
              </a:rPr>
              <a:t>Smart Home       Devices </a:t>
            </a:r>
          </a:p>
          <a:p>
            <a:r>
              <a:rPr lang="en-US" sz="2300" dirty="0">
                <a:solidFill>
                  <a:schemeClr val="tx2"/>
                </a:solidFill>
              </a:rPr>
              <a:t>Wearable Devices Industrial IoT</a:t>
            </a:r>
          </a:p>
          <a:p>
            <a:r>
              <a:rPr lang="en-US" sz="2300" dirty="0">
                <a:solidFill>
                  <a:schemeClr val="tx2"/>
                </a:solidFill>
              </a:rPr>
              <a:t>Medical Devices.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978B-26FA-28A3-7CA6-67DDEE68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331" y="-810227"/>
            <a:ext cx="3900669" cy="2627452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Common Security Threats in IoT</a:t>
            </a:r>
          </a:p>
        </p:txBody>
      </p:sp>
      <p:pic>
        <p:nvPicPr>
          <p:cNvPr id="5" name="Picture 4" descr="A computer hardware and data processing&#10;&#10;Description automatically generated with medium confidence">
            <a:extLst>
              <a:ext uri="{FF2B5EF4-FFF2-40B4-BE49-F238E27FC236}">
                <a16:creationId xmlns:a16="http://schemas.microsoft.com/office/drawing/2014/main" id="{A9B87BA0-B717-510F-87C9-7E479E47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38" r="31332" b="1"/>
          <a:stretch/>
        </p:blipFill>
        <p:spPr>
          <a:xfrm>
            <a:off x="20" y="10"/>
            <a:ext cx="524331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24CAC25-9C0C-5F2B-D386-BAE6CA8605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983166"/>
              </p:ext>
            </p:extLst>
          </p:nvPr>
        </p:nvGraphicFramePr>
        <p:xfrm>
          <a:off x="5382227" y="1724628"/>
          <a:ext cx="3622877" cy="5220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499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10135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Impact of IoT Cybersecurity Threats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1D54F7B-32D7-2209-EF57-8164432BD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645458"/>
              </p:ext>
            </p:extLst>
          </p:nvPr>
        </p:nvGraphicFramePr>
        <p:xfrm>
          <a:off x="-1" y="3746119"/>
          <a:ext cx="9143999" cy="3111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2EA7158-EBF4-1446-930F-75FE6142D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891251"/>
            <a:ext cx="9144000" cy="28548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pen&#10;&#10;Description automatically generated">
            <a:extLst>
              <a:ext uri="{FF2B5EF4-FFF2-40B4-BE49-F238E27FC236}">
                <a16:creationId xmlns:a16="http://schemas.microsoft.com/office/drawing/2014/main" id="{3FCB3BAE-7742-4B10-B1A1-289E4DE3C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51" b="10382"/>
          <a:stretch/>
        </p:blipFill>
        <p:spPr>
          <a:xfrm>
            <a:off x="-1" y="11"/>
            <a:ext cx="9144001" cy="2257052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EA8FB48-20EB-B1CC-9FD8-DF6F03462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6151656"/>
              </p:ext>
            </p:extLst>
          </p:nvPr>
        </p:nvGraphicFramePr>
        <p:xfrm>
          <a:off x="81023" y="2257063"/>
          <a:ext cx="8958805" cy="451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004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9" name="Rectangle 26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A82FF321-CAF4-B003-8961-700D313E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57" r="9748" b="-1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270" name="Rectangle 26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5127588" cy="19213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tx2"/>
                </a:solidFill>
              </a:rPr>
              <a:t>Strategies for Mitigating Cybersecurity Threats In IoT Devices</a:t>
            </a:r>
          </a:p>
        </p:txBody>
      </p:sp>
      <p:graphicFrame>
        <p:nvGraphicFramePr>
          <p:cNvPr id="228" name="Content Placeholder 2">
            <a:extLst>
              <a:ext uri="{FF2B5EF4-FFF2-40B4-BE49-F238E27FC236}">
                <a16:creationId xmlns:a16="http://schemas.microsoft.com/office/drawing/2014/main" id="{06571952-5D77-3D4B-FCEE-F00B7C229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178546"/>
              </p:ext>
            </p:extLst>
          </p:nvPr>
        </p:nvGraphicFramePr>
        <p:xfrm>
          <a:off x="104173" y="1921397"/>
          <a:ext cx="3669174" cy="4838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686</Words>
  <Application>Microsoft Office PowerPoint</Application>
  <PresentationFormat>On-screen Show (4:3)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Mitigating Cybersecurity Threats in Internet of Things (IoT) Devices: Strategies and Solutions</vt:lpstr>
      <vt:lpstr>Introduction To IoT</vt:lpstr>
      <vt:lpstr>IoT Ecosystem Overview</vt:lpstr>
      <vt:lpstr>Cybersecurity Challenges in IoT</vt:lpstr>
      <vt:lpstr>Current Landscape of IoT Cybersecurity Threats</vt:lpstr>
      <vt:lpstr>Common Security Threats in IoT</vt:lpstr>
      <vt:lpstr>Impact of IoT Cybersecurity Threats</vt:lpstr>
      <vt:lpstr>PowerPoint Presentation</vt:lpstr>
      <vt:lpstr>Strategies for Mitigating Cybersecurity Threats In IoT Devices</vt:lpstr>
      <vt:lpstr>Solutions and Future Directions</vt:lpstr>
      <vt:lpstr>Conclusion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Clifford Edewor</dc:creator>
  <cp:keywords/>
  <dc:description>generated using python-pptx</dc:description>
  <cp:lastModifiedBy>edeworclifford@gmail.com</cp:lastModifiedBy>
  <cp:revision>22</cp:revision>
  <dcterms:created xsi:type="dcterms:W3CDTF">2013-01-27T09:14:16Z</dcterms:created>
  <dcterms:modified xsi:type="dcterms:W3CDTF">2024-09-20T11:01:44Z</dcterms:modified>
  <cp:category/>
</cp:coreProperties>
</file>